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36" r:id="rId1"/>
    <p:sldMasterId id="2147484062" r:id="rId2"/>
  </p:sldMasterIdLst>
  <p:notesMasterIdLst>
    <p:notesMasterId r:id="rId20"/>
  </p:notesMasterIdLst>
  <p:handoutMasterIdLst>
    <p:handoutMasterId r:id="rId21"/>
  </p:handoutMasterIdLst>
  <p:sldIdLst>
    <p:sldId id="256" r:id="rId3"/>
    <p:sldId id="583" r:id="rId4"/>
    <p:sldId id="584" r:id="rId5"/>
    <p:sldId id="588" r:id="rId6"/>
    <p:sldId id="587" r:id="rId7"/>
    <p:sldId id="585" r:id="rId8"/>
    <p:sldId id="571" r:id="rId9"/>
    <p:sldId id="572" r:id="rId10"/>
    <p:sldId id="580" r:id="rId11"/>
    <p:sldId id="589" r:id="rId12"/>
    <p:sldId id="591" r:id="rId13"/>
    <p:sldId id="590" r:id="rId14"/>
    <p:sldId id="573" r:id="rId15"/>
    <p:sldId id="574" r:id="rId16"/>
    <p:sldId id="579" r:id="rId17"/>
    <p:sldId id="592" r:id="rId18"/>
    <p:sldId id="575" r:id="rId19"/>
  </p:sldIdLst>
  <p:sldSz cx="7620000" cy="5715000"/>
  <p:notesSz cx="6858000" cy="9144000"/>
  <p:defaultTextStyle>
    <a:defPPr>
      <a:defRPr lang="it-IT"/>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0DBF814-7018-744F-8B08-0108EAB89758}">
          <p14:sldIdLst>
            <p14:sldId id="256"/>
            <p14:sldId id="583"/>
            <p14:sldId id="584"/>
            <p14:sldId id="588"/>
            <p14:sldId id="587"/>
            <p14:sldId id="585"/>
            <p14:sldId id="571"/>
            <p14:sldId id="572"/>
            <p14:sldId id="580"/>
            <p14:sldId id="589"/>
            <p14:sldId id="591"/>
            <p14:sldId id="590"/>
            <p14:sldId id="573"/>
            <p14:sldId id="574"/>
            <p14:sldId id="579"/>
            <p14:sldId id="592"/>
            <p14:sldId id="575"/>
          </p14:sldIdLst>
        </p14:section>
        <p14:section name="Conclusions" id="{1E052920-376A-F34D-8049-1B41EBAF86D5}">
          <p14:sldIdLst/>
        </p14:section>
        <p14:section name="Appendix" id="{66463093-5C57-5448-8F51-137CBE99AD43}">
          <p14:sldIdLst/>
        </p14:section>
        <p14:section name="Introduction" id="{92A33054-F12C-0842-AE36-2091FB0E46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4C4C"/>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Stile con tema 2 - Color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ile con tema 2 - Color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25"/>
    <p:restoredTop sz="95717"/>
  </p:normalViewPr>
  <p:slideViewPr>
    <p:cSldViewPr snapToGrid="0" snapToObjects="1">
      <p:cViewPr varScale="1">
        <p:scale>
          <a:sx n="226" d="100"/>
          <a:sy n="226" d="100"/>
        </p:scale>
        <p:origin x="1104"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4" d="100"/>
          <a:sy n="84" d="100"/>
        </p:scale>
        <p:origin x="27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4B0D6C7-E5D0-14C7-3D60-F088DEF285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04E9B33C-F81F-6A9C-9773-66C1DE6DDB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it-IT"/>
              <a:t>14/09/22</a:t>
            </a:r>
          </a:p>
        </p:txBody>
      </p:sp>
      <p:sp>
        <p:nvSpPr>
          <p:cNvPr id="4" name="Segnaposto piè di pagina 3">
            <a:extLst>
              <a:ext uri="{FF2B5EF4-FFF2-40B4-BE49-F238E27FC236}">
                <a16:creationId xmlns:a16="http://schemas.microsoft.com/office/drawing/2014/main" id="{21B24E9E-F840-51D0-7E86-8C7EBC0DD4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4DF9C5D9-F2C1-6F03-FFAF-460B35CC41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FFF7B1-62B5-8449-9192-EEC8334657FD}" type="slidenum">
              <a:rPr lang="it-IT" smtClean="0"/>
              <a:t>‹#›</a:t>
            </a:fld>
            <a:endParaRPr lang="it-IT"/>
          </a:p>
        </p:txBody>
      </p:sp>
    </p:spTree>
    <p:extLst>
      <p:ext uri="{BB962C8B-B14F-4D97-AF65-F5344CB8AC3E}">
        <p14:creationId xmlns:p14="http://schemas.microsoft.com/office/powerpoint/2010/main" val="300676335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it-IT"/>
              <a:t>14/09/22</a:t>
            </a:r>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A6392-7E0B-D44A-9D2A-C09E19A4FAB4}" type="slidenum">
              <a:rPr lang="it-IT" smtClean="0"/>
              <a:t>‹#›</a:t>
            </a:fld>
            <a:endParaRPr lang="it-IT"/>
          </a:p>
        </p:txBody>
      </p:sp>
    </p:spTree>
    <p:extLst>
      <p:ext uri="{BB962C8B-B14F-4D97-AF65-F5344CB8AC3E}">
        <p14:creationId xmlns:p14="http://schemas.microsoft.com/office/powerpoint/2010/main" val="352036979"/>
      </p:ext>
    </p:extLst>
  </p:cSld>
  <p:clrMap bg1="lt1" tx1="dk1" bg2="lt2" tx2="dk2" accent1="accent1" accent2="accent2" accent3="accent3" accent4="accent4" accent5="accent5" accent6="accent6" hlink="hlink" folHlink="folHlink"/>
  <p:hf hdr="0" ftr="0"/>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371600" y="1143000"/>
            <a:ext cx="4114800" cy="3086100"/>
          </a:xfrm>
        </p:spPr>
      </p:sp>
      <p:sp>
        <p:nvSpPr>
          <p:cNvPr id="3" name="Segnaposto note 2"/>
          <p:cNvSpPr>
            <a:spLocks noGrp="1"/>
          </p:cNvSpPr>
          <p:nvPr>
            <p:ph type="body" idx="1"/>
          </p:nvPr>
        </p:nvSpPr>
        <p:spPr/>
        <p:txBody>
          <a:bodyPr/>
          <a:lstStyle/>
          <a:p>
            <a:endParaRPr lang="it-IT" dirty="0"/>
          </a:p>
        </p:txBody>
      </p:sp>
      <p:sp>
        <p:nvSpPr>
          <p:cNvPr id="4" name="Segnaposto data 3"/>
          <p:cNvSpPr>
            <a:spLocks noGrp="1"/>
          </p:cNvSpPr>
          <p:nvPr>
            <p:ph type="dt" idx="1"/>
          </p:nvPr>
        </p:nvSpPr>
        <p:spPr/>
        <p:txBody>
          <a:bodyPr/>
          <a:lstStyle/>
          <a:p>
            <a:r>
              <a:rPr lang="it-IT"/>
              <a:t>14/09/22</a:t>
            </a:r>
          </a:p>
        </p:txBody>
      </p:sp>
      <p:sp>
        <p:nvSpPr>
          <p:cNvPr id="5" name="Segnaposto numero diapositiva 4"/>
          <p:cNvSpPr>
            <a:spLocks noGrp="1"/>
          </p:cNvSpPr>
          <p:nvPr>
            <p:ph type="sldNum" sz="quarter" idx="5"/>
          </p:nvPr>
        </p:nvSpPr>
        <p:spPr/>
        <p:txBody>
          <a:bodyPr/>
          <a:lstStyle/>
          <a:p>
            <a:fld id="{AE9A6392-7E0B-D44A-9D2A-C09E19A4FAB4}" type="slidenum">
              <a:rPr lang="it-IT" smtClean="0"/>
              <a:t>1</a:t>
            </a:fld>
            <a:endParaRPr lang="it-IT"/>
          </a:p>
        </p:txBody>
      </p:sp>
    </p:spTree>
    <p:extLst>
      <p:ext uri="{BB962C8B-B14F-4D97-AF65-F5344CB8AC3E}">
        <p14:creationId xmlns:p14="http://schemas.microsoft.com/office/powerpoint/2010/main" val="158804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it-IT"/>
              <a:t>14/09/22</a:t>
            </a:r>
          </a:p>
        </p:txBody>
      </p:sp>
      <p:sp>
        <p:nvSpPr>
          <p:cNvPr id="5" name="Slide Number Placeholder 4"/>
          <p:cNvSpPr>
            <a:spLocks noGrp="1"/>
          </p:cNvSpPr>
          <p:nvPr>
            <p:ph type="sldNum" sz="quarter" idx="5"/>
          </p:nvPr>
        </p:nvSpPr>
        <p:spPr/>
        <p:txBody>
          <a:bodyPr/>
          <a:lstStyle/>
          <a:p>
            <a:fld id="{AE9A6392-7E0B-D44A-9D2A-C09E19A4FAB4}" type="slidenum">
              <a:rPr lang="it-IT" smtClean="0"/>
              <a:t>16</a:t>
            </a:fld>
            <a:endParaRPr lang="it-IT"/>
          </a:p>
        </p:txBody>
      </p:sp>
    </p:spTree>
    <p:extLst>
      <p:ext uri="{BB962C8B-B14F-4D97-AF65-F5344CB8AC3E}">
        <p14:creationId xmlns:p14="http://schemas.microsoft.com/office/powerpoint/2010/main" val="2164178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18" name="Segnaposto piè di pagina 4">
            <a:extLst>
              <a:ext uri="{FF2B5EF4-FFF2-40B4-BE49-F238E27FC236}">
                <a16:creationId xmlns:a16="http://schemas.microsoft.com/office/drawing/2014/main" id="{773CB821-88C0-24D4-F878-7AC7D1F29BD0}"/>
              </a:ext>
            </a:extLst>
          </p:cNvPr>
          <p:cNvSpPr>
            <a:spLocks noGrp="1"/>
          </p:cNvSpPr>
          <p:nvPr>
            <p:ph type="ftr" sz="quarter" idx="3"/>
          </p:nvPr>
        </p:nvSpPr>
        <p:spPr>
          <a:xfrm>
            <a:off x="2524125" y="5425750"/>
            <a:ext cx="2571750" cy="304271"/>
          </a:xfrm>
          <a:prstGeom prst="rect">
            <a:avLst/>
          </a:prstGeom>
        </p:spPr>
        <p:txBody>
          <a:bodyPr vert="horz" lIns="91440" tIns="45720" rIns="91440" bIns="45720" rtlCol="0" anchor="ctr"/>
          <a:lstStyle>
            <a:lvl1pPr algn="ctr">
              <a:defRPr sz="100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defRPr>
            </a:lvl1pPr>
          </a:lstStyle>
          <a:p>
            <a:r>
              <a:rPr lang="en-US"/>
              <a:t>Saetta et al.</a:t>
            </a:r>
          </a:p>
        </p:txBody>
      </p:sp>
      <p:sp>
        <p:nvSpPr>
          <p:cNvPr id="19" name="Segnaposto numero diapositiva 5">
            <a:extLst>
              <a:ext uri="{FF2B5EF4-FFF2-40B4-BE49-F238E27FC236}">
                <a16:creationId xmlns:a16="http://schemas.microsoft.com/office/drawing/2014/main" id="{901605FA-CBF9-4086-5299-9DCD19367768}"/>
              </a:ext>
            </a:extLst>
          </p:cNvPr>
          <p:cNvSpPr>
            <a:spLocks noGrp="1"/>
          </p:cNvSpPr>
          <p:nvPr>
            <p:ph type="sldNum" sz="quarter" idx="4"/>
          </p:nvPr>
        </p:nvSpPr>
        <p:spPr>
          <a:xfrm>
            <a:off x="5381625" y="5436482"/>
            <a:ext cx="1714500" cy="304271"/>
          </a:xfrm>
          <a:prstGeom prst="rect">
            <a:avLst/>
          </a:prstGeom>
        </p:spPr>
        <p:txBody>
          <a:bodyPr vert="horz" lIns="91440" tIns="45720" rIns="91440" bIns="45720" rtlCol="0" anchor="ctr"/>
          <a:lstStyle>
            <a:lvl1pPr algn="r">
              <a:defRPr sz="1000">
                <a:ln>
                  <a:noFill/>
                </a:ln>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defRPr>
            </a:lvl1pPr>
          </a:lstStyle>
          <a:p>
            <a:r>
              <a:rPr lang="it-IT" dirty="0"/>
              <a:t>EFMC 2022	</a:t>
            </a:r>
            <a:fld id="{D57F1E4F-1CFF-5643-939E-217C01CDF565}" type="slidenum">
              <a:rPr lang="en-US" smtClean="0"/>
              <a:pPr/>
              <a:t>‹#›</a:t>
            </a:fld>
            <a:r>
              <a:rPr lang="en-US" dirty="0"/>
              <a:t>/19</a:t>
            </a:r>
          </a:p>
        </p:txBody>
      </p:sp>
      <p:sp>
        <p:nvSpPr>
          <p:cNvPr id="20" name="Segnaposto data 8">
            <a:extLst>
              <a:ext uri="{FF2B5EF4-FFF2-40B4-BE49-F238E27FC236}">
                <a16:creationId xmlns:a16="http://schemas.microsoft.com/office/drawing/2014/main" id="{408B39A0-B647-89A4-0A9E-37BF27E0DDA5}"/>
              </a:ext>
            </a:extLst>
          </p:cNvPr>
          <p:cNvSpPr>
            <a:spLocks noGrp="1"/>
          </p:cNvSpPr>
          <p:nvPr>
            <p:ph type="dt" sz="half" idx="2"/>
          </p:nvPr>
        </p:nvSpPr>
        <p:spPr>
          <a:xfrm>
            <a:off x="0" y="5425750"/>
            <a:ext cx="2706221" cy="304271"/>
          </a:xfrm>
          <a:prstGeom prst="rect">
            <a:avLst/>
          </a:prstGeom>
        </p:spPr>
        <p:txBody>
          <a:bodyPr/>
          <a:lstStyle>
            <a:lvl1pPr>
              <a:defRPr sz="1000">
                <a:ln>
                  <a:noFill/>
                </a:ln>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defRPr>
            </a:lvl1pPr>
          </a:lstStyle>
          <a:p>
            <a:r>
              <a:rPr lang="en-GB" i="1">
                <a:latin typeface="CMU SANS SERIF MEDIUM" panose="02000603000000000000" pitchFamily="2" charset="0"/>
                <a:ea typeface="CMU SANS SERIF MEDIUM" panose="02000603000000000000" pitchFamily="2" charset="0"/>
                <a:cs typeface="CMU SANS SERIF MEDIUM" panose="02000603000000000000" pitchFamily="2" charset="0"/>
              </a:rPr>
              <a:t>Can autoencoders predict </a:t>
            </a:r>
            <a:r>
              <a:rPr lang="en-GB" i="1" err="1">
                <a:latin typeface="CMU SANS SERIF MEDIUM" panose="02000603000000000000" pitchFamily="2" charset="0"/>
                <a:ea typeface="CMU SANS SERIF MEDIUM" panose="02000603000000000000" pitchFamily="2" charset="0"/>
                <a:cs typeface="CMU SANS SERIF MEDIUM" panose="02000603000000000000" pitchFamily="2" charset="0"/>
              </a:rPr>
              <a:t>airfoil</a:t>
            </a:r>
            <a:r>
              <a:rPr lang="en-GB" i="1">
                <a:latin typeface="CMU SANS SERIF MEDIUM" panose="02000603000000000000" pitchFamily="2" charset="0"/>
                <a:ea typeface="CMU SANS SERIF MEDIUM" panose="02000603000000000000" pitchFamily="2" charset="0"/>
                <a:cs typeface="CMU SANS SERIF MEDIUM" panose="02000603000000000000" pitchFamily="2" charset="0"/>
              </a:rPr>
              <a:t> dynamic stall?</a:t>
            </a:r>
            <a:endParaRPr lang="it-IT" i="1">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659356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F613FB-82FA-86CC-644E-9948F2A1772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8E2D9B4-16CC-D67B-DBC3-01849EDA7826}"/>
              </a:ext>
            </a:extLst>
          </p:cNvPr>
          <p:cNvSpPr>
            <a:spLocks noGrp="1"/>
          </p:cNvSpPr>
          <p:nvPr>
            <p:ph type="body" orient="vert" idx="1"/>
          </p:nvPr>
        </p:nvSpPr>
        <p:spPr>
          <a:xfrm>
            <a:off x="523875" y="1521355"/>
            <a:ext cx="6572250" cy="3626115"/>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8684270-E88C-BAEA-E4A4-8D7B1F31433C}"/>
              </a:ext>
            </a:extLst>
          </p:cNvPr>
          <p:cNvSpPr>
            <a:spLocks noGrp="1"/>
          </p:cNvSpPr>
          <p:nvPr>
            <p:ph type="dt" sz="half" idx="10"/>
          </p:nvPr>
        </p:nvSpPr>
        <p:spPr>
          <a:xfrm>
            <a:off x="281726" y="5339890"/>
            <a:ext cx="1956649" cy="304271"/>
          </a:xfrm>
          <a:prstGeom prst="rect">
            <a:avLst/>
          </a:prstGeom>
        </p:spPr>
        <p:txBody>
          <a:bodyPr/>
          <a:lstStyle/>
          <a:p>
            <a:r>
              <a:rPr lang="it-IT"/>
              <a:t>14/09/2022</a:t>
            </a:r>
            <a:endParaRPr lang="en-US"/>
          </a:p>
        </p:txBody>
      </p:sp>
      <p:sp>
        <p:nvSpPr>
          <p:cNvPr id="5" name="Segnaposto piè di pagina 4">
            <a:extLst>
              <a:ext uri="{FF2B5EF4-FFF2-40B4-BE49-F238E27FC236}">
                <a16:creationId xmlns:a16="http://schemas.microsoft.com/office/drawing/2014/main" id="{BC6743B5-3D23-B533-A48F-921A394AC400}"/>
              </a:ext>
            </a:extLst>
          </p:cNvPr>
          <p:cNvSpPr>
            <a:spLocks noGrp="1"/>
          </p:cNvSpPr>
          <p:nvPr>
            <p:ph type="ftr" sz="quarter" idx="11"/>
          </p:nvPr>
        </p:nvSpPr>
        <p:spPr>
          <a:xfrm>
            <a:off x="2524125" y="5447215"/>
            <a:ext cx="2571750" cy="304271"/>
          </a:xfrm>
          <a:prstGeom prst="rect">
            <a:avLst/>
          </a:prstGeom>
        </p:spPr>
        <p:txBody>
          <a:bodyPr/>
          <a:lstStyle/>
          <a:p>
            <a:r>
              <a:rPr lang="en-US"/>
              <a:t>Saetta et al.</a:t>
            </a:r>
          </a:p>
        </p:txBody>
      </p:sp>
      <p:sp>
        <p:nvSpPr>
          <p:cNvPr id="6" name="Segnaposto numero diapositiva 5">
            <a:extLst>
              <a:ext uri="{FF2B5EF4-FFF2-40B4-BE49-F238E27FC236}">
                <a16:creationId xmlns:a16="http://schemas.microsoft.com/office/drawing/2014/main" id="{4C158E04-7892-0F6A-D039-8A692C617050}"/>
              </a:ext>
            </a:extLst>
          </p:cNvPr>
          <p:cNvSpPr>
            <a:spLocks noGrp="1"/>
          </p:cNvSpPr>
          <p:nvPr>
            <p:ph type="sldNum" sz="quarter" idx="12"/>
          </p:nvPr>
        </p:nvSpPr>
        <p:spPr>
          <a:xfrm>
            <a:off x="5381625" y="5447215"/>
            <a:ext cx="1714500" cy="304271"/>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11428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CADDBC8-544A-31FA-400C-D0190E1D6103}"/>
              </a:ext>
            </a:extLst>
          </p:cNvPr>
          <p:cNvSpPr>
            <a:spLocks noGrp="1"/>
          </p:cNvSpPr>
          <p:nvPr>
            <p:ph type="title" orient="vert"/>
          </p:nvPr>
        </p:nvSpPr>
        <p:spPr>
          <a:xfrm>
            <a:off x="5453063" y="304271"/>
            <a:ext cx="1643063" cy="484319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1B94DFE-06DD-E632-BDDA-135DEB61CC8A}"/>
              </a:ext>
            </a:extLst>
          </p:cNvPr>
          <p:cNvSpPr>
            <a:spLocks noGrp="1"/>
          </p:cNvSpPr>
          <p:nvPr>
            <p:ph type="body" orient="vert" idx="1"/>
          </p:nvPr>
        </p:nvSpPr>
        <p:spPr>
          <a:xfrm>
            <a:off x="523875" y="304271"/>
            <a:ext cx="4833938" cy="484319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0445BA-0F7F-218E-FC71-70D0F5B6CDB4}"/>
              </a:ext>
            </a:extLst>
          </p:cNvPr>
          <p:cNvSpPr>
            <a:spLocks noGrp="1"/>
          </p:cNvSpPr>
          <p:nvPr>
            <p:ph type="dt" sz="half" idx="10"/>
          </p:nvPr>
        </p:nvSpPr>
        <p:spPr>
          <a:xfrm>
            <a:off x="281726" y="5339890"/>
            <a:ext cx="1956649" cy="304271"/>
          </a:xfrm>
          <a:prstGeom prst="rect">
            <a:avLst/>
          </a:prstGeom>
        </p:spPr>
        <p:txBody>
          <a:bodyPr/>
          <a:lstStyle/>
          <a:p>
            <a:r>
              <a:rPr lang="it-IT"/>
              <a:t>14/09/2022</a:t>
            </a:r>
            <a:endParaRPr lang="en-US"/>
          </a:p>
        </p:txBody>
      </p:sp>
      <p:sp>
        <p:nvSpPr>
          <p:cNvPr id="5" name="Segnaposto piè di pagina 4">
            <a:extLst>
              <a:ext uri="{FF2B5EF4-FFF2-40B4-BE49-F238E27FC236}">
                <a16:creationId xmlns:a16="http://schemas.microsoft.com/office/drawing/2014/main" id="{59B22BEB-9A95-A0D0-25BF-09790F9BF3B4}"/>
              </a:ext>
            </a:extLst>
          </p:cNvPr>
          <p:cNvSpPr>
            <a:spLocks noGrp="1"/>
          </p:cNvSpPr>
          <p:nvPr>
            <p:ph type="ftr" sz="quarter" idx="11"/>
          </p:nvPr>
        </p:nvSpPr>
        <p:spPr>
          <a:xfrm>
            <a:off x="2524125" y="5447215"/>
            <a:ext cx="2571750" cy="304271"/>
          </a:xfrm>
          <a:prstGeom prst="rect">
            <a:avLst/>
          </a:prstGeom>
        </p:spPr>
        <p:txBody>
          <a:bodyPr/>
          <a:lstStyle/>
          <a:p>
            <a:r>
              <a:rPr lang="en-US"/>
              <a:t>Saetta et al.</a:t>
            </a:r>
          </a:p>
        </p:txBody>
      </p:sp>
      <p:sp>
        <p:nvSpPr>
          <p:cNvPr id="6" name="Segnaposto numero diapositiva 5">
            <a:extLst>
              <a:ext uri="{FF2B5EF4-FFF2-40B4-BE49-F238E27FC236}">
                <a16:creationId xmlns:a16="http://schemas.microsoft.com/office/drawing/2014/main" id="{BAFDAE2F-18A6-CFDD-E318-5B51AE8FCED1}"/>
              </a:ext>
            </a:extLst>
          </p:cNvPr>
          <p:cNvSpPr>
            <a:spLocks noGrp="1"/>
          </p:cNvSpPr>
          <p:nvPr>
            <p:ph type="sldNum" sz="quarter" idx="12"/>
          </p:nvPr>
        </p:nvSpPr>
        <p:spPr>
          <a:xfrm>
            <a:off x="5381625" y="5447215"/>
            <a:ext cx="1714500" cy="304271"/>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47950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2">
            <a:extLst>
              <a:ext uri="{FF2B5EF4-FFF2-40B4-BE49-F238E27FC236}">
                <a16:creationId xmlns:a16="http://schemas.microsoft.com/office/drawing/2014/main" id="{A23579E6-DA93-A74D-B5D3-B4C12729AD50}"/>
              </a:ext>
            </a:extLst>
          </p:cNvPr>
          <p:cNvSpPr>
            <a:spLocks noGrp="1"/>
          </p:cNvSpPr>
          <p:nvPr>
            <p:ph type="title"/>
          </p:nvPr>
        </p:nvSpPr>
        <p:spPr>
          <a:xfrm>
            <a:off x="790648" y="399491"/>
            <a:ext cx="6423218" cy="542249"/>
          </a:xfrm>
          <a:prstGeom prst="rect">
            <a:avLst/>
          </a:prstGeom>
        </p:spPr>
        <p:txBody>
          <a:bodyPr vert="horz" lIns="0" tIns="45720" rIns="91440" bIns="45720" rtlCol="0" anchor="b">
            <a:normAutofit/>
          </a:bodyPr>
          <a:lstStyle/>
          <a:p>
            <a:r>
              <a:rPr lang="en-US" dirty="0"/>
              <a:t>Click to edit Master title style</a:t>
            </a:r>
          </a:p>
        </p:txBody>
      </p:sp>
      <p:sp>
        <p:nvSpPr>
          <p:cNvPr id="4" name="Rectangle 3">
            <a:extLst>
              <a:ext uri="{FF2B5EF4-FFF2-40B4-BE49-F238E27FC236}">
                <a16:creationId xmlns:a16="http://schemas.microsoft.com/office/drawing/2014/main" id="{05A98EB7-2B42-B519-641B-E533FEAC151F}"/>
              </a:ext>
            </a:extLst>
          </p:cNvPr>
          <p:cNvSpPr/>
          <p:nvPr userDrawn="1"/>
        </p:nvSpPr>
        <p:spPr>
          <a:xfrm>
            <a:off x="0" y="5260555"/>
            <a:ext cx="7620000" cy="45444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3" name="Picture 2" descr="82 Best Janus ideas | janus, roman god, roman gods">
            <a:extLst>
              <a:ext uri="{FF2B5EF4-FFF2-40B4-BE49-F238E27FC236}">
                <a16:creationId xmlns:a16="http://schemas.microsoft.com/office/drawing/2014/main" id="{D8438CF8-A30A-3414-99EE-CF8CE096752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24" y="5299396"/>
            <a:ext cx="319382" cy="37676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38450"/>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1500" y="935302"/>
            <a:ext cx="6477000" cy="1989667"/>
          </a:xfrm>
        </p:spPr>
        <p:txBody>
          <a:bodyPr anchor="b"/>
          <a:lstStyle>
            <a:lvl1pPr algn="ctr">
              <a:defRPr sz="5000"/>
            </a:lvl1pPr>
          </a:lstStyle>
          <a:p>
            <a:r>
              <a:rPr lang="en-GB"/>
              <a:t>Click to edit Master title style</a:t>
            </a:r>
            <a:endParaRPr lang="en-US" dirty="0"/>
          </a:p>
        </p:txBody>
      </p:sp>
      <p:sp>
        <p:nvSpPr>
          <p:cNvPr id="3" name="Subtitle 2"/>
          <p:cNvSpPr>
            <a:spLocks noGrp="1"/>
          </p:cNvSpPr>
          <p:nvPr>
            <p:ph type="subTitle" idx="1"/>
          </p:nvPr>
        </p:nvSpPr>
        <p:spPr>
          <a:xfrm>
            <a:off x="952500" y="3001698"/>
            <a:ext cx="5715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r>
              <a:rPr lang="en-GB" i="1" dirty="0">
                <a:latin typeface="CMU SANS SERIF MEDIUM" panose="02000603000000000000" pitchFamily="2" charset="0"/>
                <a:ea typeface="CMU SANS SERIF MEDIUM" panose="02000603000000000000" pitchFamily="2" charset="0"/>
                <a:cs typeface="CMU SANS SERIF MEDIUM" panose="02000603000000000000" pitchFamily="2" charset="0"/>
              </a:rPr>
              <a:t>Can autoencoders predict </a:t>
            </a:r>
            <a:r>
              <a:rPr lang="en-GB" i="1" dirty="0" err="1">
                <a:latin typeface="CMU SANS SERIF MEDIUM" panose="02000603000000000000" pitchFamily="2" charset="0"/>
                <a:ea typeface="CMU SANS SERIF MEDIUM" panose="02000603000000000000" pitchFamily="2" charset="0"/>
                <a:cs typeface="CMU SANS SERIF MEDIUM" panose="02000603000000000000" pitchFamily="2" charset="0"/>
              </a:rPr>
              <a:t>airfoil</a:t>
            </a:r>
            <a:r>
              <a:rPr lang="en-GB" i="1" dirty="0">
                <a:latin typeface="CMU SANS SERIF MEDIUM" panose="02000603000000000000" pitchFamily="2" charset="0"/>
                <a:ea typeface="CMU SANS SERIF MEDIUM" panose="02000603000000000000" pitchFamily="2" charset="0"/>
                <a:cs typeface="CMU SANS SERIF MEDIUM" panose="02000603000000000000" pitchFamily="2" charset="0"/>
              </a:rPr>
              <a:t> dynamic stall?</a:t>
            </a:r>
            <a:endParaRPr lang="it-IT" i="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Footer Placeholder 4"/>
          <p:cNvSpPr>
            <a:spLocks noGrp="1"/>
          </p:cNvSpPr>
          <p:nvPr>
            <p:ph type="ftr" sz="quarter" idx="11"/>
          </p:nvPr>
        </p:nvSpPr>
        <p:spPr/>
        <p:txBody>
          <a:bodyPr/>
          <a:lstStyle/>
          <a:p>
            <a:r>
              <a:rPr lang="en-US"/>
              <a:t>Saetta et al.</a:t>
            </a:r>
          </a:p>
        </p:txBody>
      </p:sp>
      <p:sp>
        <p:nvSpPr>
          <p:cNvPr id="6" name="Slide Number Placeholder 5"/>
          <p:cNvSpPr>
            <a:spLocks noGrp="1"/>
          </p:cNvSpPr>
          <p:nvPr>
            <p:ph type="sldNum" sz="quarter" idx="12"/>
          </p:nvPr>
        </p:nvSpPr>
        <p:spPr/>
        <p:txBody>
          <a:bodyPr/>
          <a:lstStyle/>
          <a:p>
            <a:r>
              <a:rPr lang="it-IT" dirty="0"/>
              <a:t>EFMC 2022	</a:t>
            </a:r>
            <a:fld id="{D57F1E4F-1CFF-5643-939E-217C01CDF565}" type="slidenum">
              <a:rPr lang="en-US" smtClean="0"/>
              <a:pPr/>
              <a:t>‹#›</a:t>
            </a:fld>
            <a:r>
              <a:rPr lang="en-US" dirty="0"/>
              <a:t>/65</a:t>
            </a:r>
          </a:p>
        </p:txBody>
      </p:sp>
    </p:spTree>
    <p:extLst>
      <p:ext uri="{BB962C8B-B14F-4D97-AF65-F5344CB8AC3E}">
        <p14:creationId xmlns:p14="http://schemas.microsoft.com/office/powerpoint/2010/main" val="935066085"/>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p:cNvSpPr>
            <a:spLocks noGrp="1"/>
          </p:cNvSpPr>
          <p:nvPr>
            <p:ph type="sldNum" sz="quarter" idx="12"/>
          </p:nvPr>
        </p:nvSpPr>
        <p:spPr>
          <a:xfrm>
            <a:off x="5905500" y="5410729"/>
            <a:ext cx="1714500" cy="304271"/>
          </a:xfrm>
        </p:spPr>
        <p:txBody>
          <a:bodyPr/>
          <a:lstStyle/>
          <a:p>
            <a:r>
              <a:rPr lang="it-IT" dirty="0"/>
              <a:t>	</a:t>
            </a:r>
            <a:fld id="{D57F1E4F-1CFF-5643-939E-217C01CDF565}" type="slidenum">
              <a:rPr lang="en-US" smtClean="0"/>
              <a:pPr/>
              <a:t>‹#›</a:t>
            </a:fld>
            <a:r>
              <a:rPr lang="en-US" dirty="0"/>
              <a:t>/19</a:t>
            </a:r>
          </a:p>
        </p:txBody>
      </p:sp>
    </p:spTree>
    <p:extLst>
      <p:ext uri="{BB962C8B-B14F-4D97-AF65-F5344CB8AC3E}">
        <p14:creationId xmlns:p14="http://schemas.microsoft.com/office/powerpoint/2010/main" val="236444995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9907" y="1424783"/>
            <a:ext cx="6572250" cy="2377281"/>
          </a:xfrm>
        </p:spPr>
        <p:txBody>
          <a:bodyPr anchor="b"/>
          <a:lstStyle>
            <a:lvl1pPr>
              <a:defRPr sz="5000"/>
            </a:lvl1pPr>
          </a:lstStyle>
          <a:p>
            <a:r>
              <a:rPr lang="en-GB"/>
              <a:t>Click to edit Master title style</a:t>
            </a:r>
            <a:endParaRPr lang="en-US" dirty="0"/>
          </a:p>
        </p:txBody>
      </p:sp>
      <p:sp>
        <p:nvSpPr>
          <p:cNvPr id="3" name="Text Placeholder 2"/>
          <p:cNvSpPr>
            <a:spLocks noGrp="1"/>
          </p:cNvSpPr>
          <p:nvPr>
            <p:ph type="body" idx="1"/>
          </p:nvPr>
        </p:nvSpPr>
        <p:spPr>
          <a:xfrm>
            <a:off x="519907" y="3824554"/>
            <a:ext cx="6572250" cy="1250156"/>
          </a:xfrm>
        </p:spPr>
        <p:txBody>
          <a:bodyPr/>
          <a:lstStyle>
            <a:lvl1pPr marL="0" indent="0">
              <a:buNone/>
              <a:defRPr sz="2000">
                <a:solidFill>
                  <a:schemeClr val="tx1"/>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p:txBody>
          <a:bodyPr/>
          <a:lstStyle/>
          <a:p>
            <a:r>
              <a:rPr lang="it-IT" dirty="0"/>
              <a:t>EFMC 2022	</a:t>
            </a:r>
            <a:fld id="{D57F1E4F-1CFF-5643-939E-217C01CDF565}" type="slidenum">
              <a:rPr lang="en-US" smtClean="0"/>
              <a:pPr/>
              <a:t>‹#›</a:t>
            </a:fld>
            <a:r>
              <a:rPr lang="en-US" dirty="0"/>
              <a:t>/19</a:t>
            </a:r>
          </a:p>
        </p:txBody>
      </p:sp>
    </p:spTree>
    <p:extLst>
      <p:ext uri="{BB962C8B-B14F-4D97-AF65-F5344CB8AC3E}">
        <p14:creationId xmlns:p14="http://schemas.microsoft.com/office/powerpoint/2010/main" val="275857689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23875" y="1521354"/>
            <a:ext cx="32385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57625" y="1521354"/>
            <a:ext cx="32385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r>
              <a:rPr lang="en-GB" i="1">
                <a:latin typeface="CMU SANS SERIF MEDIUM" panose="02000603000000000000" pitchFamily="2" charset="0"/>
                <a:ea typeface="CMU SANS SERIF MEDIUM" panose="02000603000000000000" pitchFamily="2" charset="0"/>
                <a:cs typeface="CMU SANS SERIF MEDIUM" panose="02000603000000000000" pitchFamily="2" charset="0"/>
              </a:rPr>
              <a:t>Can autoencoders predict airfoil dynamic stall?</a:t>
            </a:r>
            <a:endParaRPr lang="it-IT" i="1">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Footer Placeholder 5"/>
          <p:cNvSpPr>
            <a:spLocks noGrp="1"/>
          </p:cNvSpPr>
          <p:nvPr>
            <p:ph type="ftr" sz="quarter" idx="11"/>
          </p:nvPr>
        </p:nvSpPr>
        <p:spPr/>
        <p:txBody>
          <a:bodyPr/>
          <a:lstStyle/>
          <a:p>
            <a:r>
              <a:rPr lang="en-US"/>
              <a:t>Saetta et al.</a:t>
            </a:r>
          </a:p>
        </p:txBody>
      </p:sp>
      <p:sp>
        <p:nvSpPr>
          <p:cNvPr id="7" name="Slide Number Placeholder 6"/>
          <p:cNvSpPr>
            <a:spLocks noGrp="1"/>
          </p:cNvSpPr>
          <p:nvPr>
            <p:ph type="sldNum" sz="quarter" idx="12"/>
          </p:nvPr>
        </p:nvSpPr>
        <p:spPr/>
        <p:txBody>
          <a:bodyPr/>
          <a:lstStyle/>
          <a:p>
            <a:r>
              <a:rPr lang="it-IT"/>
              <a:t>EFMC 2022	</a:t>
            </a:r>
            <a:fld id="{D57F1E4F-1CFF-5643-939E-217C01CDF565}" type="slidenum">
              <a:rPr lang="en-US" smtClean="0"/>
              <a:pPr/>
              <a:t>‹#›</a:t>
            </a:fld>
            <a:r>
              <a:rPr lang="en-US"/>
              <a:t>/19</a:t>
            </a:r>
            <a:endParaRPr lang="en-US" dirty="0"/>
          </a:p>
        </p:txBody>
      </p:sp>
    </p:spTree>
    <p:extLst>
      <p:ext uri="{BB962C8B-B14F-4D97-AF65-F5344CB8AC3E}">
        <p14:creationId xmlns:p14="http://schemas.microsoft.com/office/powerpoint/2010/main" val="414130504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4867" y="304272"/>
            <a:ext cx="6572250" cy="11046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4868" y="1400969"/>
            <a:ext cx="3223617"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GB"/>
              <a:t>Click to edit Master text styles</a:t>
            </a:r>
          </a:p>
        </p:txBody>
      </p:sp>
      <p:sp>
        <p:nvSpPr>
          <p:cNvPr id="4" name="Content Placeholder 3"/>
          <p:cNvSpPr>
            <a:spLocks noGrp="1"/>
          </p:cNvSpPr>
          <p:nvPr>
            <p:ph sz="half" idx="2"/>
          </p:nvPr>
        </p:nvSpPr>
        <p:spPr>
          <a:xfrm>
            <a:off x="524868" y="2087563"/>
            <a:ext cx="3223617"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57625" y="1400969"/>
            <a:ext cx="323949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GB"/>
              <a:t>Click to edit Master text styles</a:t>
            </a:r>
          </a:p>
        </p:txBody>
      </p:sp>
      <p:sp>
        <p:nvSpPr>
          <p:cNvPr id="6" name="Content Placeholder 5"/>
          <p:cNvSpPr>
            <a:spLocks noGrp="1"/>
          </p:cNvSpPr>
          <p:nvPr>
            <p:ph sz="quarter" idx="4"/>
          </p:nvPr>
        </p:nvSpPr>
        <p:spPr>
          <a:xfrm>
            <a:off x="3857625" y="2087563"/>
            <a:ext cx="3239493"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r>
              <a:rPr lang="en-GB" i="1">
                <a:latin typeface="CMU SANS SERIF MEDIUM" panose="02000603000000000000" pitchFamily="2" charset="0"/>
                <a:ea typeface="CMU SANS SERIF MEDIUM" panose="02000603000000000000" pitchFamily="2" charset="0"/>
                <a:cs typeface="CMU SANS SERIF MEDIUM" panose="02000603000000000000" pitchFamily="2" charset="0"/>
              </a:rPr>
              <a:t>Can autoencoders predict airfoil dynamic stall?</a:t>
            </a:r>
            <a:endParaRPr lang="it-IT" i="1">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Footer Placeholder 7"/>
          <p:cNvSpPr>
            <a:spLocks noGrp="1"/>
          </p:cNvSpPr>
          <p:nvPr>
            <p:ph type="ftr" sz="quarter" idx="11"/>
          </p:nvPr>
        </p:nvSpPr>
        <p:spPr/>
        <p:txBody>
          <a:bodyPr/>
          <a:lstStyle/>
          <a:p>
            <a:r>
              <a:rPr lang="en-US"/>
              <a:t>Saetta et al.</a:t>
            </a:r>
          </a:p>
        </p:txBody>
      </p:sp>
      <p:sp>
        <p:nvSpPr>
          <p:cNvPr id="9" name="Slide Number Placeholder 8"/>
          <p:cNvSpPr>
            <a:spLocks noGrp="1"/>
          </p:cNvSpPr>
          <p:nvPr>
            <p:ph type="sldNum" sz="quarter" idx="12"/>
          </p:nvPr>
        </p:nvSpPr>
        <p:spPr/>
        <p:txBody>
          <a:bodyPr/>
          <a:lstStyle/>
          <a:p>
            <a:r>
              <a:rPr lang="it-IT"/>
              <a:t>EFMC 2022	</a:t>
            </a:r>
            <a:fld id="{D57F1E4F-1CFF-5643-939E-217C01CDF565}" type="slidenum">
              <a:rPr lang="en-US" smtClean="0"/>
              <a:pPr/>
              <a:t>‹#›</a:t>
            </a:fld>
            <a:r>
              <a:rPr lang="en-US"/>
              <a:t>/19</a:t>
            </a:r>
            <a:endParaRPr lang="en-US" dirty="0"/>
          </a:p>
        </p:txBody>
      </p:sp>
    </p:spTree>
    <p:extLst>
      <p:ext uri="{BB962C8B-B14F-4D97-AF65-F5344CB8AC3E}">
        <p14:creationId xmlns:p14="http://schemas.microsoft.com/office/powerpoint/2010/main" val="9306765"/>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a:xfrm>
            <a:off x="5905500" y="5410728"/>
            <a:ext cx="1714500" cy="304271"/>
          </a:xfrm>
        </p:spPr>
        <p:txBody>
          <a:bodyPr/>
          <a:lstStyle>
            <a:lvl1pPr>
              <a:defRPr b="0" i="0">
                <a:latin typeface="CMU Sans Serif Medium" panose="02000603000000000000" pitchFamily="2" charset="0"/>
                <a:ea typeface="CMU Sans Serif Medium" panose="02000603000000000000" pitchFamily="2" charset="0"/>
                <a:cs typeface="CMU Sans Serif Medium" panose="02000603000000000000" pitchFamily="2" charset="0"/>
              </a:defRPr>
            </a:lvl1pPr>
          </a:lstStyle>
          <a:p>
            <a:r>
              <a:rPr lang="it-IT"/>
              <a:t>	</a:t>
            </a:r>
            <a:fld id="{D57F1E4F-1CFF-5643-939E-217C01CDF565}" type="slidenum">
              <a:rPr lang="en-US" smtClean="0"/>
              <a:pPr/>
              <a:t>‹#›</a:t>
            </a:fld>
            <a:r>
              <a:rPr lang="en-US"/>
              <a:t>/19</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971084939"/>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8297" y="222588"/>
            <a:ext cx="6572250" cy="504621"/>
          </a:xfrm>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a:xfrm>
            <a:off x="5905500" y="5410728"/>
            <a:ext cx="1714500" cy="304271"/>
          </a:xfrm>
        </p:spPr>
        <p:txBody>
          <a:bodyPr/>
          <a:lstStyle>
            <a:lvl1pPr>
              <a:defRPr b="0" i="0">
                <a:latin typeface="CMU Sans Serif Medium" panose="02000603000000000000" pitchFamily="2" charset="0"/>
                <a:ea typeface="CMU Sans Serif Medium" panose="02000603000000000000" pitchFamily="2" charset="0"/>
                <a:cs typeface="CMU Sans Serif Medium" panose="02000603000000000000" pitchFamily="2" charset="0"/>
              </a:defRPr>
            </a:lvl1pPr>
          </a:lstStyle>
          <a:p>
            <a:r>
              <a:rPr lang="it-IT"/>
              <a:t>	</a:t>
            </a:r>
            <a:fld id="{D57F1E4F-1CFF-5643-939E-217C01CDF565}" type="slidenum">
              <a:rPr lang="en-US" smtClean="0"/>
              <a:pPr/>
              <a:t>‹#›</a:t>
            </a:fld>
            <a:r>
              <a:rPr lang="en-US"/>
              <a:t>/19</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805676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D066F4E-E2A8-1215-A072-94C17AB571C6}"/>
              </a:ext>
            </a:extLst>
          </p:cNvPr>
          <p:cNvPicPr>
            <a:picLocks noChangeAspect="1"/>
          </p:cNvPicPr>
          <p:nvPr userDrawn="1"/>
        </p:nvPicPr>
        <p:blipFill>
          <a:blip r:embed="rId2"/>
          <a:srcRect/>
          <a:stretch/>
        </p:blipFill>
        <p:spPr>
          <a:xfrm>
            <a:off x="7096125" y="5016500"/>
            <a:ext cx="523875" cy="698500"/>
          </a:xfrm>
          <a:prstGeom prst="rect">
            <a:avLst/>
          </a:prstGeom>
        </p:spPr>
      </p:pic>
      <p:sp>
        <p:nvSpPr>
          <p:cNvPr id="2" name="Titolo 1">
            <a:extLst>
              <a:ext uri="{FF2B5EF4-FFF2-40B4-BE49-F238E27FC236}">
                <a16:creationId xmlns:a16="http://schemas.microsoft.com/office/drawing/2014/main" id="{A84D4A99-E656-72AB-4D13-AEF95CAA1C83}"/>
              </a:ext>
            </a:extLst>
          </p:cNvPr>
          <p:cNvSpPr>
            <a:spLocks noGrp="1"/>
          </p:cNvSpPr>
          <p:nvPr>
            <p:ph type="title"/>
          </p:nvPr>
        </p:nvSpPr>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CDA26284-BF4D-FBA6-7399-61FE624DE6DD}"/>
              </a:ext>
            </a:extLst>
          </p:cNvPr>
          <p:cNvSpPr>
            <a:spLocks noGrp="1"/>
          </p:cNvSpPr>
          <p:nvPr>
            <p:ph idx="1"/>
          </p:nvPr>
        </p:nvSpPr>
        <p:spPr>
          <a:xfrm>
            <a:off x="523875" y="1521355"/>
            <a:ext cx="6572250" cy="3626115"/>
          </a:xfrm>
          <a:prstGeom prst="rect">
            <a:avLst/>
          </a:prstGeo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9" name="Segnaposto numero diapositiva 5">
            <a:extLst>
              <a:ext uri="{FF2B5EF4-FFF2-40B4-BE49-F238E27FC236}">
                <a16:creationId xmlns:a16="http://schemas.microsoft.com/office/drawing/2014/main" id="{C2D23132-BD44-37B8-2FD6-CA08799E785A}"/>
              </a:ext>
            </a:extLst>
          </p:cNvPr>
          <p:cNvSpPr>
            <a:spLocks noGrp="1"/>
          </p:cNvSpPr>
          <p:nvPr>
            <p:ph type="sldNum" sz="quarter" idx="4"/>
          </p:nvPr>
        </p:nvSpPr>
        <p:spPr>
          <a:xfrm>
            <a:off x="5381625" y="5436482"/>
            <a:ext cx="1714500" cy="304271"/>
          </a:xfrm>
          <a:prstGeom prst="rect">
            <a:avLst/>
          </a:prstGeom>
        </p:spPr>
        <p:txBody>
          <a:bodyPr vert="horz" lIns="91440" tIns="45720" rIns="91440" bIns="45720" rtlCol="0" anchor="ctr"/>
          <a:lstStyle>
            <a:lvl1pPr algn="r">
              <a:defRPr sz="1000">
                <a:ln>
                  <a:noFill/>
                </a:ln>
                <a:solidFill>
                  <a:schemeClr val="bg1"/>
                </a:solidFill>
              </a:defRPr>
            </a:lvl1pPr>
          </a:lstStyle>
          <a:p>
            <a:r>
              <a:rPr lang="it-IT" dirty="0"/>
              <a:t>20/01/2023	</a:t>
            </a:r>
            <a:fld id="{D57F1E4F-1CFF-5643-939E-217C01CDF565}" type="slidenum">
              <a:rPr lang="en-US" smtClean="0"/>
              <a:pPr/>
              <a:t>‹#›</a:t>
            </a:fld>
            <a:r>
              <a:rPr lang="en-US" dirty="0"/>
              <a:t>/19</a:t>
            </a:r>
          </a:p>
        </p:txBody>
      </p:sp>
      <p:sp>
        <p:nvSpPr>
          <p:cNvPr id="6" name="Segnaposto piè di pagina 4">
            <a:extLst>
              <a:ext uri="{FF2B5EF4-FFF2-40B4-BE49-F238E27FC236}">
                <a16:creationId xmlns:a16="http://schemas.microsoft.com/office/drawing/2014/main" id="{73310C74-3549-DA05-0C18-6B779655DA2E}"/>
              </a:ext>
            </a:extLst>
          </p:cNvPr>
          <p:cNvSpPr>
            <a:spLocks noGrp="1"/>
          </p:cNvSpPr>
          <p:nvPr>
            <p:ph type="ftr" sz="quarter" idx="3"/>
          </p:nvPr>
        </p:nvSpPr>
        <p:spPr>
          <a:xfrm>
            <a:off x="2524125" y="5425750"/>
            <a:ext cx="2571750" cy="304271"/>
          </a:xfrm>
          <a:prstGeom prst="rect">
            <a:avLst/>
          </a:prstGeom>
        </p:spPr>
        <p:txBody>
          <a:bodyPr vert="horz" lIns="91440" tIns="45720" rIns="91440" bIns="45720" rtlCol="0" anchor="ctr"/>
          <a:lstStyle>
            <a:lvl1pPr algn="ctr">
              <a:defRPr sz="100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defRPr>
            </a:lvl1pPr>
          </a:lstStyle>
          <a:p>
            <a:r>
              <a:rPr lang="en-US"/>
              <a:t>Saetta et al.</a:t>
            </a:r>
          </a:p>
        </p:txBody>
      </p:sp>
      <p:sp>
        <p:nvSpPr>
          <p:cNvPr id="4" name="Segnaposto data 4">
            <a:extLst>
              <a:ext uri="{FF2B5EF4-FFF2-40B4-BE49-F238E27FC236}">
                <a16:creationId xmlns:a16="http://schemas.microsoft.com/office/drawing/2014/main" id="{84199E2A-5D4D-A44B-8475-2953736A7876}"/>
              </a:ext>
            </a:extLst>
          </p:cNvPr>
          <p:cNvSpPr>
            <a:spLocks noGrp="1"/>
          </p:cNvSpPr>
          <p:nvPr>
            <p:ph type="dt" sz="half" idx="2"/>
          </p:nvPr>
        </p:nvSpPr>
        <p:spPr>
          <a:xfrm>
            <a:off x="0" y="5425750"/>
            <a:ext cx="2643188" cy="304271"/>
          </a:xfrm>
          <a:prstGeom prst="rect">
            <a:avLst/>
          </a:prstGeom>
        </p:spPr>
        <p:txBody>
          <a:bodyPr vert="horz" lIns="91440" tIns="45720" rIns="91440" bIns="45720" rtlCol="0" anchor="ctr"/>
          <a:lstStyle/>
          <a:p>
            <a:pPr algn="ctr"/>
            <a:r>
              <a:rPr lang="en-US" i="1" dirty="0"/>
              <a:t>Predicting Physics using Autoencoders</a:t>
            </a:r>
          </a:p>
        </p:txBody>
      </p:sp>
    </p:spTree>
    <p:extLst>
      <p:ext uri="{BB962C8B-B14F-4D97-AF65-F5344CB8AC3E}">
        <p14:creationId xmlns:p14="http://schemas.microsoft.com/office/powerpoint/2010/main" val="39529871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8297" y="222588"/>
            <a:ext cx="6572250" cy="504621"/>
          </a:xfrm>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a:xfrm>
            <a:off x="5905500" y="5410728"/>
            <a:ext cx="1714500" cy="304271"/>
          </a:xfrm>
        </p:spPr>
        <p:txBody>
          <a:bodyPr/>
          <a:lstStyle>
            <a:lvl1pPr>
              <a:defRPr b="0" i="0">
                <a:latin typeface="CMU Sans Serif Medium" panose="02000603000000000000" pitchFamily="2" charset="0"/>
                <a:ea typeface="CMU Sans Serif Medium" panose="02000603000000000000" pitchFamily="2" charset="0"/>
                <a:cs typeface="CMU Sans Serif Medium" panose="02000603000000000000" pitchFamily="2" charset="0"/>
              </a:defRPr>
            </a:lvl1pPr>
          </a:lstStyle>
          <a:p>
            <a:r>
              <a:rPr lang="it-IT"/>
              <a:t>	</a:t>
            </a:r>
            <a:fld id="{D57F1E4F-1CFF-5643-939E-217C01CDF565}" type="slidenum">
              <a:rPr lang="en-US" smtClean="0"/>
              <a:pPr/>
              <a:t>‹#›</a:t>
            </a:fld>
            <a:r>
              <a:rPr lang="en-US"/>
              <a:t>/19</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404111853"/>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i="1">
                <a:latin typeface="CMU SANS SERIF MEDIUM" panose="02000603000000000000" pitchFamily="2" charset="0"/>
                <a:ea typeface="CMU SANS SERIF MEDIUM" panose="02000603000000000000" pitchFamily="2" charset="0"/>
                <a:cs typeface="CMU SANS SERIF MEDIUM" panose="02000603000000000000" pitchFamily="2" charset="0"/>
              </a:rPr>
              <a:t>Can autoencoders predict airfoil dynamic stall?</a:t>
            </a:r>
            <a:endParaRPr lang="it-IT" i="1">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Footer Placeholder 2"/>
          <p:cNvSpPr>
            <a:spLocks noGrp="1"/>
          </p:cNvSpPr>
          <p:nvPr>
            <p:ph type="ftr" sz="quarter" idx="11"/>
          </p:nvPr>
        </p:nvSpPr>
        <p:spPr/>
        <p:txBody>
          <a:bodyPr/>
          <a:lstStyle/>
          <a:p>
            <a:r>
              <a:rPr lang="en-US"/>
              <a:t>Saetta et al.</a:t>
            </a:r>
          </a:p>
        </p:txBody>
      </p:sp>
      <p:sp>
        <p:nvSpPr>
          <p:cNvPr id="4" name="Slide Number Placeholder 3"/>
          <p:cNvSpPr>
            <a:spLocks noGrp="1"/>
          </p:cNvSpPr>
          <p:nvPr>
            <p:ph type="sldNum" sz="quarter" idx="12"/>
          </p:nvPr>
        </p:nvSpPr>
        <p:spPr/>
        <p:txBody>
          <a:bodyPr/>
          <a:lstStyle/>
          <a:p>
            <a:r>
              <a:rPr lang="it-IT"/>
              <a:t>EFMC 2022	</a:t>
            </a:r>
            <a:fld id="{D57F1E4F-1CFF-5643-939E-217C01CDF565}" type="slidenum">
              <a:rPr lang="en-US" smtClean="0"/>
              <a:pPr/>
              <a:t>‹#›</a:t>
            </a:fld>
            <a:r>
              <a:rPr lang="en-US"/>
              <a:t>/19</a:t>
            </a:r>
            <a:endParaRPr lang="en-US" dirty="0"/>
          </a:p>
        </p:txBody>
      </p:sp>
    </p:spTree>
    <p:extLst>
      <p:ext uri="{BB962C8B-B14F-4D97-AF65-F5344CB8AC3E}">
        <p14:creationId xmlns:p14="http://schemas.microsoft.com/office/powerpoint/2010/main" val="2563683827"/>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4868" y="381000"/>
            <a:ext cx="2457648" cy="1333500"/>
          </a:xfrm>
        </p:spPr>
        <p:txBody>
          <a:bodyPr anchor="b"/>
          <a:lstStyle>
            <a:lvl1pPr>
              <a:defRPr sz="2667"/>
            </a:lvl1pPr>
          </a:lstStyle>
          <a:p>
            <a:r>
              <a:rPr lang="en-GB"/>
              <a:t>Click to edit Master title style</a:t>
            </a:r>
            <a:endParaRPr lang="en-US" dirty="0"/>
          </a:p>
        </p:txBody>
      </p:sp>
      <p:sp>
        <p:nvSpPr>
          <p:cNvPr id="3" name="Content Placeholder 2"/>
          <p:cNvSpPr>
            <a:spLocks noGrp="1"/>
          </p:cNvSpPr>
          <p:nvPr>
            <p:ph idx="1"/>
          </p:nvPr>
        </p:nvSpPr>
        <p:spPr>
          <a:xfrm>
            <a:off x="3239493" y="822856"/>
            <a:ext cx="3857625"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4868" y="1714500"/>
            <a:ext cx="2457648"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GB"/>
              <a:t>Click to edit Master text styles</a:t>
            </a:r>
          </a:p>
        </p:txBody>
      </p:sp>
      <p:sp>
        <p:nvSpPr>
          <p:cNvPr id="5" name="Date Placeholder 4"/>
          <p:cNvSpPr>
            <a:spLocks noGrp="1"/>
          </p:cNvSpPr>
          <p:nvPr>
            <p:ph type="dt" sz="half" idx="10"/>
          </p:nvPr>
        </p:nvSpPr>
        <p:spPr/>
        <p:txBody>
          <a:bodyPr/>
          <a:lstStyle/>
          <a:p>
            <a:r>
              <a:rPr lang="en-GB" i="1">
                <a:latin typeface="CMU SANS SERIF MEDIUM" panose="02000603000000000000" pitchFamily="2" charset="0"/>
                <a:ea typeface="CMU SANS SERIF MEDIUM" panose="02000603000000000000" pitchFamily="2" charset="0"/>
                <a:cs typeface="CMU SANS SERIF MEDIUM" panose="02000603000000000000" pitchFamily="2" charset="0"/>
              </a:rPr>
              <a:t>Can autoencoders predict airfoil dynamic stall?</a:t>
            </a:r>
            <a:endParaRPr lang="it-IT" i="1">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Footer Placeholder 5"/>
          <p:cNvSpPr>
            <a:spLocks noGrp="1"/>
          </p:cNvSpPr>
          <p:nvPr>
            <p:ph type="ftr" sz="quarter" idx="11"/>
          </p:nvPr>
        </p:nvSpPr>
        <p:spPr/>
        <p:txBody>
          <a:bodyPr/>
          <a:lstStyle/>
          <a:p>
            <a:r>
              <a:rPr lang="en-US"/>
              <a:t>Saetta et al.</a:t>
            </a:r>
          </a:p>
        </p:txBody>
      </p:sp>
      <p:sp>
        <p:nvSpPr>
          <p:cNvPr id="7" name="Slide Number Placeholder 6"/>
          <p:cNvSpPr>
            <a:spLocks noGrp="1"/>
          </p:cNvSpPr>
          <p:nvPr>
            <p:ph type="sldNum" sz="quarter" idx="12"/>
          </p:nvPr>
        </p:nvSpPr>
        <p:spPr/>
        <p:txBody>
          <a:bodyPr/>
          <a:lstStyle/>
          <a:p>
            <a:r>
              <a:rPr lang="it-IT"/>
              <a:t>EFMC 2022	</a:t>
            </a:r>
            <a:fld id="{D57F1E4F-1CFF-5643-939E-217C01CDF565}" type="slidenum">
              <a:rPr lang="en-US" smtClean="0"/>
              <a:pPr/>
              <a:t>‹#›</a:t>
            </a:fld>
            <a:r>
              <a:rPr lang="en-US"/>
              <a:t>/19</a:t>
            </a:r>
            <a:endParaRPr lang="en-US" dirty="0"/>
          </a:p>
        </p:txBody>
      </p:sp>
    </p:spTree>
    <p:extLst>
      <p:ext uri="{BB962C8B-B14F-4D97-AF65-F5344CB8AC3E}">
        <p14:creationId xmlns:p14="http://schemas.microsoft.com/office/powerpoint/2010/main" val="2711826162"/>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4868" y="381000"/>
            <a:ext cx="2457648" cy="1333500"/>
          </a:xfrm>
        </p:spPr>
        <p:txBody>
          <a:bodyPr anchor="b"/>
          <a:lstStyle>
            <a:lvl1pPr>
              <a:defRPr sz="2667"/>
            </a:lvl1pPr>
          </a:lstStyle>
          <a:p>
            <a:r>
              <a:rPr lang="en-GB"/>
              <a:t>Click to edit Master title style</a:t>
            </a:r>
            <a:endParaRPr lang="en-US" dirty="0"/>
          </a:p>
        </p:txBody>
      </p:sp>
      <p:sp>
        <p:nvSpPr>
          <p:cNvPr id="3" name="Picture Placeholder 2"/>
          <p:cNvSpPr>
            <a:spLocks noGrp="1" noChangeAspect="1"/>
          </p:cNvSpPr>
          <p:nvPr>
            <p:ph type="pic" idx="1"/>
          </p:nvPr>
        </p:nvSpPr>
        <p:spPr>
          <a:xfrm>
            <a:off x="3239493" y="822856"/>
            <a:ext cx="3857625"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GB"/>
              <a:t>Click icon to add picture</a:t>
            </a:r>
            <a:endParaRPr lang="en-US" dirty="0"/>
          </a:p>
        </p:txBody>
      </p:sp>
      <p:sp>
        <p:nvSpPr>
          <p:cNvPr id="4" name="Text Placeholder 3"/>
          <p:cNvSpPr>
            <a:spLocks noGrp="1"/>
          </p:cNvSpPr>
          <p:nvPr>
            <p:ph type="body" sz="half" idx="2"/>
          </p:nvPr>
        </p:nvSpPr>
        <p:spPr>
          <a:xfrm>
            <a:off x="524868" y="1714500"/>
            <a:ext cx="2457648"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GB"/>
              <a:t>Click to edit Master text styles</a:t>
            </a:r>
          </a:p>
        </p:txBody>
      </p:sp>
      <p:sp>
        <p:nvSpPr>
          <p:cNvPr id="5" name="Date Placeholder 4"/>
          <p:cNvSpPr>
            <a:spLocks noGrp="1"/>
          </p:cNvSpPr>
          <p:nvPr>
            <p:ph type="dt" sz="half" idx="10"/>
          </p:nvPr>
        </p:nvSpPr>
        <p:spPr/>
        <p:txBody>
          <a:bodyPr/>
          <a:lstStyle/>
          <a:p>
            <a:r>
              <a:rPr lang="en-GB" i="1">
                <a:latin typeface="CMU SANS SERIF MEDIUM" panose="02000603000000000000" pitchFamily="2" charset="0"/>
                <a:ea typeface="CMU SANS SERIF MEDIUM" panose="02000603000000000000" pitchFamily="2" charset="0"/>
                <a:cs typeface="CMU SANS SERIF MEDIUM" panose="02000603000000000000" pitchFamily="2" charset="0"/>
              </a:rPr>
              <a:t>Can autoencoders predict airfoil dynamic stall?</a:t>
            </a:r>
            <a:endParaRPr lang="it-IT" i="1">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Footer Placeholder 5"/>
          <p:cNvSpPr>
            <a:spLocks noGrp="1"/>
          </p:cNvSpPr>
          <p:nvPr>
            <p:ph type="ftr" sz="quarter" idx="11"/>
          </p:nvPr>
        </p:nvSpPr>
        <p:spPr/>
        <p:txBody>
          <a:bodyPr/>
          <a:lstStyle/>
          <a:p>
            <a:r>
              <a:rPr lang="en-US"/>
              <a:t>Saetta et al.</a:t>
            </a:r>
          </a:p>
        </p:txBody>
      </p:sp>
      <p:sp>
        <p:nvSpPr>
          <p:cNvPr id="7" name="Slide Number Placeholder 6"/>
          <p:cNvSpPr>
            <a:spLocks noGrp="1"/>
          </p:cNvSpPr>
          <p:nvPr>
            <p:ph type="sldNum" sz="quarter" idx="12"/>
          </p:nvPr>
        </p:nvSpPr>
        <p:spPr/>
        <p:txBody>
          <a:bodyPr/>
          <a:lstStyle/>
          <a:p>
            <a:r>
              <a:rPr lang="it-IT"/>
              <a:t>EFMC 2022	</a:t>
            </a:r>
            <a:fld id="{D57F1E4F-1CFF-5643-939E-217C01CDF565}" type="slidenum">
              <a:rPr lang="en-US" smtClean="0"/>
              <a:pPr/>
              <a:t>‹#›</a:t>
            </a:fld>
            <a:r>
              <a:rPr lang="en-US"/>
              <a:t>/19</a:t>
            </a:r>
            <a:endParaRPr lang="en-US" dirty="0"/>
          </a:p>
        </p:txBody>
      </p:sp>
    </p:spTree>
    <p:extLst>
      <p:ext uri="{BB962C8B-B14F-4D97-AF65-F5344CB8AC3E}">
        <p14:creationId xmlns:p14="http://schemas.microsoft.com/office/powerpoint/2010/main" val="1643145176"/>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GB" i="1">
                <a:latin typeface="CMU SANS SERIF MEDIUM" panose="02000603000000000000" pitchFamily="2" charset="0"/>
                <a:ea typeface="CMU SANS SERIF MEDIUM" panose="02000603000000000000" pitchFamily="2" charset="0"/>
                <a:cs typeface="CMU SANS SERIF MEDIUM" panose="02000603000000000000" pitchFamily="2" charset="0"/>
              </a:rPr>
              <a:t>Can autoencoders predict airfoil dynamic stall?</a:t>
            </a:r>
            <a:endParaRPr lang="it-IT" i="1">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Footer Placeholder 4"/>
          <p:cNvSpPr>
            <a:spLocks noGrp="1"/>
          </p:cNvSpPr>
          <p:nvPr>
            <p:ph type="ftr" sz="quarter" idx="11"/>
          </p:nvPr>
        </p:nvSpPr>
        <p:spPr/>
        <p:txBody>
          <a:bodyPr/>
          <a:lstStyle/>
          <a:p>
            <a:r>
              <a:rPr lang="en-US"/>
              <a:t>Saetta et al.</a:t>
            </a:r>
          </a:p>
        </p:txBody>
      </p:sp>
      <p:sp>
        <p:nvSpPr>
          <p:cNvPr id="6" name="Slide Number Placeholder 5"/>
          <p:cNvSpPr>
            <a:spLocks noGrp="1"/>
          </p:cNvSpPr>
          <p:nvPr>
            <p:ph type="sldNum" sz="quarter" idx="12"/>
          </p:nvPr>
        </p:nvSpPr>
        <p:spPr/>
        <p:txBody>
          <a:bodyPr/>
          <a:lstStyle/>
          <a:p>
            <a:r>
              <a:rPr lang="it-IT"/>
              <a:t>EFMC 2022	</a:t>
            </a:r>
            <a:fld id="{D57F1E4F-1CFF-5643-939E-217C01CDF565}" type="slidenum">
              <a:rPr lang="en-US" smtClean="0"/>
              <a:pPr/>
              <a:t>‹#›</a:t>
            </a:fld>
            <a:r>
              <a:rPr lang="en-US"/>
              <a:t>/19</a:t>
            </a:r>
            <a:endParaRPr lang="en-US" dirty="0"/>
          </a:p>
        </p:txBody>
      </p:sp>
    </p:spTree>
    <p:extLst>
      <p:ext uri="{BB962C8B-B14F-4D97-AF65-F5344CB8AC3E}">
        <p14:creationId xmlns:p14="http://schemas.microsoft.com/office/powerpoint/2010/main" val="3254636739"/>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53063" y="304271"/>
            <a:ext cx="1643063" cy="48431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23875" y="304271"/>
            <a:ext cx="4833938"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GB" i="1">
                <a:latin typeface="CMU SANS SERIF MEDIUM" panose="02000603000000000000" pitchFamily="2" charset="0"/>
                <a:ea typeface="CMU SANS SERIF MEDIUM" panose="02000603000000000000" pitchFamily="2" charset="0"/>
                <a:cs typeface="CMU SANS SERIF MEDIUM" panose="02000603000000000000" pitchFamily="2" charset="0"/>
              </a:rPr>
              <a:t>Can autoencoders predict airfoil dynamic stall?</a:t>
            </a:r>
            <a:endParaRPr lang="it-IT" i="1">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Footer Placeholder 4"/>
          <p:cNvSpPr>
            <a:spLocks noGrp="1"/>
          </p:cNvSpPr>
          <p:nvPr>
            <p:ph type="ftr" sz="quarter" idx="11"/>
          </p:nvPr>
        </p:nvSpPr>
        <p:spPr/>
        <p:txBody>
          <a:bodyPr/>
          <a:lstStyle/>
          <a:p>
            <a:r>
              <a:rPr lang="en-US"/>
              <a:t>Saetta et al.</a:t>
            </a:r>
          </a:p>
        </p:txBody>
      </p:sp>
      <p:sp>
        <p:nvSpPr>
          <p:cNvPr id="6" name="Slide Number Placeholder 5"/>
          <p:cNvSpPr>
            <a:spLocks noGrp="1"/>
          </p:cNvSpPr>
          <p:nvPr>
            <p:ph type="sldNum" sz="quarter" idx="12"/>
          </p:nvPr>
        </p:nvSpPr>
        <p:spPr/>
        <p:txBody>
          <a:bodyPr/>
          <a:lstStyle/>
          <a:p>
            <a:r>
              <a:rPr lang="it-IT"/>
              <a:t>EFMC 2022	</a:t>
            </a:r>
            <a:fld id="{D57F1E4F-1CFF-5643-939E-217C01CDF565}" type="slidenum">
              <a:rPr lang="en-US" smtClean="0"/>
              <a:pPr/>
              <a:t>‹#›</a:t>
            </a:fld>
            <a:r>
              <a:rPr lang="en-US"/>
              <a:t>/19</a:t>
            </a:r>
            <a:endParaRPr lang="en-US" dirty="0"/>
          </a:p>
        </p:txBody>
      </p:sp>
    </p:spTree>
    <p:extLst>
      <p:ext uri="{BB962C8B-B14F-4D97-AF65-F5344CB8AC3E}">
        <p14:creationId xmlns:p14="http://schemas.microsoft.com/office/powerpoint/2010/main" val="421795542"/>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apositiva titolo">
    <p:spTree>
      <p:nvGrpSpPr>
        <p:cNvPr id="1" name=""/>
        <p:cNvGrpSpPr/>
        <p:nvPr/>
      </p:nvGrpSpPr>
      <p:grpSpPr>
        <a:xfrm>
          <a:off x="0" y="0"/>
          <a:ext cx="0" cy="0"/>
          <a:chOff x="0" y="0"/>
          <a:chExt cx="0" cy="0"/>
        </a:xfrm>
      </p:grpSpPr>
      <p:sp>
        <p:nvSpPr>
          <p:cNvPr id="18" name="Segnaposto piè di pagina 4">
            <a:extLst>
              <a:ext uri="{FF2B5EF4-FFF2-40B4-BE49-F238E27FC236}">
                <a16:creationId xmlns:a16="http://schemas.microsoft.com/office/drawing/2014/main" id="{773CB821-88C0-24D4-F878-7AC7D1F29BD0}"/>
              </a:ext>
            </a:extLst>
          </p:cNvPr>
          <p:cNvSpPr>
            <a:spLocks noGrp="1"/>
          </p:cNvSpPr>
          <p:nvPr>
            <p:ph type="ftr" sz="quarter" idx="3"/>
          </p:nvPr>
        </p:nvSpPr>
        <p:spPr>
          <a:xfrm>
            <a:off x="2524125" y="5425750"/>
            <a:ext cx="2571750" cy="304271"/>
          </a:xfrm>
          <a:prstGeom prst="rect">
            <a:avLst/>
          </a:prstGeom>
        </p:spPr>
        <p:txBody>
          <a:bodyPr vert="horz" lIns="91440" tIns="45720" rIns="91440" bIns="45720" rtlCol="0" anchor="ctr"/>
          <a:lstStyle>
            <a:lvl1pPr algn="ctr">
              <a:defRPr sz="100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defRPr>
            </a:lvl1pPr>
          </a:lstStyle>
          <a:p>
            <a:r>
              <a:rPr lang="en-US"/>
              <a:t>Saetta et al.</a:t>
            </a:r>
          </a:p>
        </p:txBody>
      </p:sp>
      <p:sp>
        <p:nvSpPr>
          <p:cNvPr id="19" name="Segnaposto numero diapositiva 5">
            <a:extLst>
              <a:ext uri="{FF2B5EF4-FFF2-40B4-BE49-F238E27FC236}">
                <a16:creationId xmlns:a16="http://schemas.microsoft.com/office/drawing/2014/main" id="{901605FA-CBF9-4086-5299-9DCD19367768}"/>
              </a:ext>
            </a:extLst>
          </p:cNvPr>
          <p:cNvSpPr>
            <a:spLocks noGrp="1"/>
          </p:cNvSpPr>
          <p:nvPr>
            <p:ph type="sldNum" sz="quarter" idx="4"/>
          </p:nvPr>
        </p:nvSpPr>
        <p:spPr>
          <a:xfrm>
            <a:off x="5381625" y="5436482"/>
            <a:ext cx="1714500" cy="304271"/>
          </a:xfrm>
          <a:prstGeom prst="rect">
            <a:avLst/>
          </a:prstGeom>
        </p:spPr>
        <p:txBody>
          <a:bodyPr vert="horz" lIns="91440" tIns="45720" rIns="91440" bIns="45720" rtlCol="0" anchor="ctr"/>
          <a:lstStyle>
            <a:lvl1pPr algn="r">
              <a:defRPr sz="1000">
                <a:ln>
                  <a:noFill/>
                </a:ln>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defRPr>
            </a:lvl1pPr>
          </a:lstStyle>
          <a:p>
            <a:r>
              <a:rPr lang="it-IT" dirty="0"/>
              <a:t>EFMC 2022	</a:t>
            </a:r>
            <a:fld id="{D57F1E4F-1CFF-5643-939E-217C01CDF565}" type="slidenum">
              <a:rPr lang="en-US" smtClean="0"/>
              <a:pPr/>
              <a:t>‹#›</a:t>
            </a:fld>
            <a:r>
              <a:rPr lang="en-US" dirty="0"/>
              <a:t>/19</a:t>
            </a:r>
          </a:p>
        </p:txBody>
      </p:sp>
      <p:sp>
        <p:nvSpPr>
          <p:cNvPr id="20" name="Segnaposto data 8">
            <a:extLst>
              <a:ext uri="{FF2B5EF4-FFF2-40B4-BE49-F238E27FC236}">
                <a16:creationId xmlns:a16="http://schemas.microsoft.com/office/drawing/2014/main" id="{408B39A0-B647-89A4-0A9E-37BF27E0DDA5}"/>
              </a:ext>
            </a:extLst>
          </p:cNvPr>
          <p:cNvSpPr>
            <a:spLocks noGrp="1"/>
          </p:cNvSpPr>
          <p:nvPr>
            <p:ph type="dt" sz="half" idx="2"/>
          </p:nvPr>
        </p:nvSpPr>
        <p:spPr>
          <a:xfrm>
            <a:off x="0" y="5425750"/>
            <a:ext cx="2706221" cy="304271"/>
          </a:xfrm>
          <a:prstGeom prst="rect">
            <a:avLst/>
          </a:prstGeom>
        </p:spPr>
        <p:txBody>
          <a:bodyPr/>
          <a:lstStyle>
            <a:lvl1pPr>
              <a:defRPr sz="1000">
                <a:ln>
                  <a:noFill/>
                </a:ln>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defRPr>
            </a:lvl1pPr>
          </a:lstStyle>
          <a:p>
            <a:r>
              <a:rPr lang="en-GB" i="1">
                <a:latin typeface="CMU SANS SERIF MEDIUM" panose="02000603000000000000" pitchFamily="2" charset="0"/>
                <a:ea typeface="CMU SANS SERIF MEDIUM" panose="02000603000000000000" pitchFamily="2" charset="0"/>
                <a:cs typeface="CMU SANS SERIF MEDIUM" panose="02000603000000000000" pitchFamily="2" charset="0"/>
              </a:rPr>
              <a:t>Can autoencoders predict </a:t>
            </a:r>
            <a:r>
              <a:rPr lang="en-GB" i="1" err="1">
                <a:latin typeface="CMU SANS SERIF MEDIUM" panose="02000603000000000000" pitchFamily="2" charset="0"/>
                <a:ea typeface="CMU SANS SERIF MEDIUM" panose="02000603000000000000" pitchFamily="2" charset="0"/>
                <a:cs typeface="CMU SANS SERIF MEDIUM" panose="02000603000000000000" pitchFamily="2" charset="0"/>
              </a:rPr>
              <a:t>airfoil</a:t>
            </a:r>
            <a:r>
              <a:rPr lang="en-GB" i="1">
                <a:latin typeface="CMU SANS SERIF MEDIUM" panose="02000603000000000000" pitchFamily="2" charset="0"/>
                <a:ea typeface="CMU SANS SERIF MEDIUM" panose="02000603000000000000" pitchFamily="2" charset="0"/>
                <a:cs typeface="CMU SANS SERIF MEDIUM" panose="02000603000000000000" pitchFamily="2" charset="0"/>
              </a:rPr>
              <a:t> dynamic stall?</a:t>
            </a:r>
            <a:endParaRPr lang="it-IT" i="1">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948678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F9358-79A8-153C-F788-D7AD649F57E4}"/>
              </a:ext>
            </a:extLst>
          </p:cNvPr>
          <p:cNvSpPr>
            <a:spLocks noGrp="1"/>
          </p:cNvSpPr>
          <p:nvPr>
            <p:ph type="title"/>
          </p:nvPr>
        </p:nvSpPr>
        <p:spPr>
          <a:xfrm>
            <a:off x="519907" y="1424783"/>
            <a:ext cx="6572250" cy="2377281"/>
          </a:xfrm>
        </p:spPr>
        <p:txBody>
          <a:bodyPr anchor="b"/>
          <a:lstStyle>
            <a:lvl1pPr>
              <a:defRPr sz="375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A081359-F715-8CA0-6A62-AD40FA44B6C8}"/>
              </a:ext>
            </a:extLst>
          </p:cNvPr>
          <p:cNvSpPr>
            <a:spLocks noGrp="1"/>
          </p:cNvSpPr>
          <p:nvPr>
            <p:ph type="body" idx="1"/>
          </p:nvPr>
        </p:nvSpPr>
        <p:spPr>
          <a:xfrm>
            <a:off x="519907" y="3824553"/>
            <a:ext cx="6572250" cy="1250156"/>
          </a:xfrm>
          <a:prstGeom prst="rect">
            <a:avLst/>
          </a:prstGeom>
        </p:spPr>
        <p:txBody>
          <a:bodyPr/>
          <a:lstStyle>
            <a:lvl1pPr marL="0" indent="0">
              <a:buNone/>
              <a:defRPr sz="1500">
                <a:solidFill>
                  <a:schemeClr val="tx1">
                    <a:tint val="75000"/>
                  </a:schemeClr>
                </a:solidFill>
              </a:defRPr>
            </a:lvl1pPr>
            <a:lvl2pPr marL="285739" indent="0">
              <a:buNone/>
              <a:defRPr sz="1250">
                <a:solidFill>
                  <a:schemeClr val="tx1">
                    <a:tint val="75000"/>
                  </a:schemeClr>
                </a:solidFill>
              </a:defRPr>
            </a:lvl2pPr>
            <a:lvl3pPr marL="571477" indent="0">
              <a:buNone/>
              <a:defRPr sz="1125">
                <a:solidFill>
                  <a:schemeClr val="tx1">
                    <a:tint val="75000"/>
                  </a:schemeClr>
                </a:solidFill>
              </a:defRPr>
            </a:lvl3pPr>
            <a:lvl4pPr marL="857216" indent="0">
              <a:buNone/>
              <a:defRPr sz="1000">
                <a:solidFill>
                  <a:schemeClr val="tx1">
                    <a:tint val="75000"/>
                  </a:schemeClr>
                </a:solidFill>
              </a:defRPr>
            </a:lvl4pPr>
            <a:lvl5pPr marL="1142954" indent="0">
              <a:buNone/>
              <a:defRPr sz="1000">
                <a:solidFill>
                  <a:schemeClr val="tx1">
                    <a:tint val="75000"/>
                  </a:schemeClr>
                </a:solidFill>
              </a:defRPr>
            </a:lvl5pPr>
            <a:lvl6pPr marL="1428693" indent="0">
              <a:buNone/>
              <a:defRPr sz="1000">
                <a:solidFill>
                  <a:schemeClr val="tx1">
                    <a:tint val="75000"/>
                  </a:schemeClr>
                </a:solidFill>
              </a:defRPr>
            </a:lvl6pPr>
            <a:lvl7pPr marL="1714431" indent="0">
              <a:buNone/>
              <a:defRPr sz="1000">
                <a:solidFill>
                  <a:schemeClr val="tx1">
                    <a:tint val="75000"/>
                  </a:schemeClr>
                </a:solidFill>
              </a:defRPr>
            </a:lvl7pPr>
            <a:lvl8pPr marL="2000170" indent="0">
              <a:buNone/>
              <a:defRPr sz="1000">
                <a:solidFill>
                  <a:schemeClr val="tx1">
                    <a:tint val="75000"/>
                  </a:schemeClr>
                </a:solidFill>
              </a:defRPr>
            </a:lvl8pPr>
            <a:lvl9pPr marL="2285909" indent="0">
              <a:buNone/>
              <a:defRPr sz="10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E206F86-78AE-3171-4BC6-4E0F7F08B6C7}"/>
              </a:ext>
            </a:extLst>
          </p:cNvPr>
          <p:cNvSpPr>
            <a:spLocks noGrp="1"/>
          </p:cNvSpPr>
          <p:nvPr>
            <p:ph type="dt" sz="half" idx="10"/>
          </p:nvPr>
        </p:nvSpPr>
        <p:spPr>
          <a:xfrm>
            <a:off x="281726" y="5339890"/>
            <a:ext cx="1956649" cy="304271"/>
          </a:xfrm>
          <a:prstGeom prst="rect">
            <a:avLst/>
          </a:prstGeom>
        </p:spPr>
        <p:txBody>
          <a:bodyPr/>
          <a:lstStyle/>
          <a:p>
            <a:r>
              <a:rPr lang="it-IT"/>
              <a:t>14/09/2022</a:t>
            </a:r>
            <a:endParaRPr lang="en-US"/>
          </a:p>
        </p:txBody>
      </p:sp>
      <p:sp>
        <p:nvSpPr>
          <p:cNvPr id="5" name="Segnaposto piè di pagina 4">
            <a:extLst>
              <a:ext uri="{FF2B5EF4-FFF2-40B4-BE49-F238E27FC236}">
                <a16:creationId xmlns:a16="http://schemas.microsoft.com/office/drawing/2014/main" id="{FD7F7571-F98E-BF88-D487-DA608A506726}"/>
              </a:ext>
            </a:extLst>
          </p:cNvPr>
          <p:cNvSpPr>
            <a:spLocks noGrp="1"/>
          </p:cNvSpPr>
          <p:nvPr>
            <p:ph type="ftr" sz="quarter" idx="11"/>
          </p:nvPr>
        </p:nvSpPr>
        <p:spPr>
          <a:xfrm>
            <a:off x="2524125" y="5447215"/>
            <a:ext cx="2571750" cy="304271"/>
          </a:xfrm>
          <a:prstGeom prst="rect">
            <a:avLst/>
          </a:prstGeom>
        </p:spPr>
        <p:txBody>
          <a:bodyPr/>
          <a:lstStyle/>
          <a:p>
            <a:r>
              <a:rPr lang="en-US"/>
              <a:t>Saetta et al.</a:t>
            </a:r>
          </a:p>
        </p:txBody>
      </p:sp>
      <p:sp>
        <p:nvSpPr>
          <p:cNvPr id="6" name="Segnaposto numero diapositiva 5">
            <a:extLst>
              <a:ext uri="{FF2B5EF4-FFF2-40B4-BE49-F238E27FC236}">
                <a16:creationId xmlns:a16="http://schemas.microsoft.com/office/drawing/2014/main" id="{65FC48E0-7B2A-0FD3-7467-70DBC88841CF}"/>
              </a:ext>
            </a:extLst>
          </p:cNvPr>
          <p:cNvSpPr>
            <a:spLocks noGrp="1"/>
          </p:cNvSpPr>
          <p:nvPr>
            <p:ph type="sldNum" sz="quarter" idx="12"/>
          </p:nvPr>
        </p:nvSpPr>
        <p:spPr>
          <a:xfrm>
            <a:off x="5381625" y="5447215"/>
            <a:ext cx="1714500" cy="304271"/>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23952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55CCF7-3069-E90E-D9E7-D6B45DC1A7B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ECFA12C-0974-3775-275D-3CBD2FDEC74B}"/>
              </a:ext>
            </a:extLst>
          </p:cNvPr>
          <p:cNvSpPr>
            <a:spLocks noGrp="1"/>
          </p:cNvSpPr>
          <p:nvPr>
            <p:ph sz="half" idx="1"/>
          </p:nvPr>
        </p:nvSpPr>
        <p:spPr>
          <a:xfrm>
            <a:off x="523875" y="1521355"/>
            <a:ext cx="3238500" cy="3626115"/>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26BC17E-9546-91BC-CD3E-CAF8303EF5B4}"/>
              </a:ext>
            </a:extLst>
          </p:cNvPr>
          <p:cNvSpPr>
            <a:spLocks noGrp="1"/>
          </p:cNvSpPr>
          <p:nvPr>
            <p:ph sz="half" idx="2"/>
          </p:nvPr>
        </p:nvSpPr>
        <p:spPr>
          <a:xfrm>
            <a:off x="3857625" y="1521355"/>
            <a:ext cx="3238500" cy="3626115"/>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A232055-0E31-4453-E4D3-3D4B252A285A}"/>
              </a:ext>
            </a:extLst>
          </p:cNvPr>
          <p:cNvSpPr>
            <a:spLocks noGrp="1"/>
          </p:cNvSpPr>
          <p:nvPr>
            <p:ph type="dt" sz="half" idx="10"/>
          </p:nvPr>
        </p:nvSpPr>
        <p:spPr>
          <a:xfrm>
            <a:off x="281726" y="5339890"/>
            <a:ext cx="1956649" cy="304271"/>
          </a:xfrm>
          <a:prstGeom prst="rect">
            <a:avLst/>
          </a:prstGeom>
        </p:spPr>
        <p:txBody>
          <a:bodyPr/>
          <a:lstStyle/>
          <a:p>
            <a:r>
              <a:rPr lang="it-IT"/>
              <a:t>14/09/2022</a:t>
            </a:r>
            <a:endParaRPr lang="en-US"/>
          </a:p>
        </p:txBody>
      </p:sp>
      <p:sp>
        <p:nvSpPr>
          <p:cNvPr id="6" name="Segnaposto piè di pagina 5">
            <a:extLst>
              <a:ext uri="{FF2B5EF4-FFF2-40B4-BE49-F238E27FC236}">
                <a16:creationId xmlns:a16="http://schemas.microsoft.com/office/drawing/2014/main" id="{86B57506-9373-588A-5804-2005965FB10E}"/>
              </a:ext>
            </a:extLst>
          </p:cNvPr>
          <p:cNvSpPr>
            <a:spLocks noGrp="1"/>
          </p:cNvSpPr>
          <p:nvPr>
            <p:ph type="ftr" sz="quarter" idx="11"/>
          </p:nvPr>
        </p:nvSpPr>
        <p:spPr>
          <a:xfrm>
            <a:off x="2524125" y="5447215"/>
            <a:ext cx="2571750" cy="304271"/>
          </a:xfrm>
          <a:prstGeom prst="rect">
            <a:avLst/>
          </a:prstGeom>
        </p:spPr>
        <p:txBody>
          <a:bodyPr/>
          <a:lstStyle/>
          <a:p>
            <a:r>
              <a:rPr lang="en-US"/>
              <a:t>Saetta et al.</a:t>
            </a:r>
          </a:p>
        </p:txBody>
      </p:sp>
      <p:sp>
        <p:nvSpPr>
          <p:cNvPr id="7" name="Segnaposto numero diapositiva 6">
            <a:extLst>
              <a:ext uri="{FF2B5EF4-FFF2-40B4-BE49-F238E27FC236}">
                <a16:creationId xmlns:a16="http://schemas.microsoft.com/office/drawing/2014/main" id="{2066802F-B4EC-5B23-6952-EEA6C1DB8996}"/>
              </a:ext>
            </a:extLst>
          </p:cNvPr>
          <p:cNvSpPr>
            <a:spLocks noGrp="1"/>
          </p:cNvSpPr>
          <p:nvPr>
            <p:ph type="sldNum" sz="quarter" idx="12"/>
          </p:nvPr>
        </p:nvSpPr>
        <p:spPr>
          <a:xfrm>
            <a:off x="5381625" y="5447215"/>
            <a:ext cx="1714500" cy="304271"/>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429874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C33C39-1C69-989F-2617-AA58DF987FEC}"/>
              </a:ext>
            </a:extLst>
          </p:cNvPr>
          <p:cNvSpPr>
            <a:spLocks noGrp="1"/>
          </p:cNvSpPr>
          <p:nvPr>
            <p:ph type="title"/>
          </p:nvPr>
        </p:nvSpPr>
        <p:spPr>
          <a:xfrm>
            <a:off x="524867" y="304271"/>
            <a:ext cx="6572250" cy="1104636"/>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9635AEF-BDF9-8FFA-4256-659C3F65E566}"/>
              </a:ext>
            </a:extLst>
          </p:cNvPr>
          <p:cNvSpPr>
            <a:spLocks noGrp="1"/>
          </p:cNvSpPr>
          <p:nvPr>
            <p:ph type="body" idx="1"/>
          </p:nvPr>
        </p:nvSpPr>
        <p:spPr>
          <a:xfrm>
            <a:off x="524868" y="1400970"/>
            <a:ext cx="3223617" cy="686593"/>
          </a:xfrm>
          <a:prstGeom prst="rect">
            <a:avLst/>
          </a:prstGeom>
        </p:spPr>
        <p:txBody>
          <a:bodyPr anchor="b"/>
          <a:lstStyle>
            <a:lvl1pPr marL="0" indent="0">
              <a:buNone/>
              <a:defRPr sz="1500" b="1"/>
            </a:lvl1pPr>
            <a:lvl2pPr marL="285739" indent="0">
              <a:buNone/>
              <a:defRPr sz="1250" b="1"/>
            </a:lvl2pPr>
            <a:lvl3pPr marL="571477" indent="0">
              <a:buNone/>
              <a:defRPr sz="1125" b="1"/>
            </a:lvl3pPr>
            <a:lvl4pPr marL="857216" indent="0">
              <a:buNone/>
              <a:defRPr sz="1000" b="1"/>
            </a:lvl4pPr>
            <a:lvl5pPr marL="1142954" indent="0">
              <a:buNone/>
              <a:defRPr sz="1000" b="1"/>
            </a:lvl5pPr>
            <a:lvl6pPr marL="1428693" indent="0">
              <a:buNone/>
              <a:defRPr sz="1000" b="1"/>
            </a:lvl6pPr>
            <a:lvl7pPr marL="1714431" indent="0">
              <a:buNone/>
              <a:defRPr sz="1000" b="1"/>
            </a:lvl7pPr>
            <a:lvl8pPr marL="2000170" indent="0">
              <a:buNone/>
              <a:defRPr sz="1000" b="1"/>
            </a:lvl8pPr>
            <a:lvl9pPr marL="2285909" indent="0">
              <a:buNone/>
              <a:defRPr sz="10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2674AFC-7EEF-C9CF-141F-0F2A64884808}"/>
              </a:ext>
            </a:extLst>
          </p:cNvPr>
          <p:cNvSpPr>
            <a:spLocks noGrp="1"/>
          </p:cNvSpPr>
          <p:nvPr>
            <p:ph sz="half" idx="2"/>
          </p:nvPr>
        </p:nvSpPr>
        <p:spPr>
          <a:xfrm>
            <a:off x="524868" y="2087563"/>
            <a:ext cx="3223617" cy="3070490"/>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B4E78F5-6913-306A-95E3-6E7BA227E901}"/>
              </a:ext>
            </a:extLst>
          </p:cNvPr>
          <p:cNvSpPr>
            <a:spLocks noGrp="1"/>
          </p:cNvSpPr>
          <p:nvPr>
            <p:ph type="body" sz="quarter" idx="3"/>
          </p:nvPr>
        </p:nvSpPr>
        <p:spPr>
          <a:xfrm>
            <a:off x="3857625" y="1400970"/>
            <a:ext cx="3239493" cy="686593"/>
          </a:xfrm>
          <a:prstGeom prst="rect">
            <a:avLst/>
          </a:prstGeom>
        </p:spPr>
        <p:txBody>
          <a:bodyPr anchor="b"/>
          <a:lstStyle>
            <a:lvl1pPr marL="0" indent="0">
              <a:buNone/>
              <a:defRPr sz="1500" b="1"/>
            </a:lvl1pPr>
            <a:lvl2pPr marL="285739" indent="0">
              <a:buNone/>
              <a:defRPr sz="1250" b="1"/>
            </a:lvl2pPr>
            <a:lvl3pPr marL="571477" indent="0">
              <a:buNone/>
              <a:defRPr sz="1125" b="1"/>
            </a:lvl3pPr>
            <a:lvl4pPr marL="857216" indent="0">
              <a:buNone/>
              <a:defRPr sz="1000" b="1"/>
            </a:lvl4pPr>
            <a:lvl5pPr marL="1142954" indent="0">
              <a:buNone/>
              <a:defRPr sz="1000" b="1"/>
            </a:lvl5pPr>
            <a:lvl6pPr marL="1428693" indent="0">
              <a:buNone/>
              <a:defRPr sz="1000" b="1"/>
            </a:lvl6pPr>
            <a:lvl7pPr marL="1714431" indent="0">
              <a:buNone/>
              <a:defRPr sz="1000" b="1"/>
            </a:lvl7pPr>
            <a:lvl8pPr marL="2000170" indent="0">
              <a:buNone/>
              <a:defRPr sz="1000" b="1"/>
            </a:lvl8pPr>
            <a:lvl9pPr marL="2285909" indent="0">
              <a:buNone/>
              <a:defRPr sz="10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761EBDD-89BA-7535-F626-E20FD7355EB4}"/>
              </a:ext>
            </a:extLst>
          </p:cNvPr>
          <p:cNvSpPr>
            <a:spLocks noGrp="1"/>
          </p:cNvSpPr>
          <p:nvPr>
            <p:ph sz="quarter" idx="4"/>
          </p:nvPr>
        </p:nvSpPr>
        <p:spPr>
          <a:xfrm>
            <a:off x="3857625" y="2087563"/>
            <a:ext cx="3239493" cy="3070490"/>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61C4BBB-F259-FB33-0855-B6E8ABEA6630}"/>
              </a:ext>
            </a:extLst>
          </p:cNvPr>
          <p:cNvSpPr>
            <a:spLocks noGrp="1"/>
          </p:cNvSpPr>
          <p:nvPr>
            <p:ph type="dt" sz="half" idx="10"/>
          </p:nvPr>
        </p:nvSpPr>
        <p:spPr>
          <a:xfrm>
            <a:off x="281726" y="5339890"/>
            <a:ext cx="1956649" cy="304271"/>
          </a:xfrm>
          <a:prstGeom prst="rect">
            <a:avLst/>
          </a:prstGeom>
        </p:spPr>
        <p:txBody>
          <a:bodyPr/>
          <a:lstStyle/>
          <a:p>
            <a:r>
              <a:rPr lang="it-IT"/>
              <a:t>14/09/2022</a:t>
            </a:r>
            <a:endParaRPr lang="en-US"/>
          </a:p>
        </p:txBody>
      </p:sp>
      <p:sp>
        <p:nvSpPr>
          <p:cNvPr id="8" name="Segnaposto piè di pagina 7">
            <a:extLst>
              <a:ext uri="{FF2B5EF4-FFF2-40B4-BE49-F238E27FC236}">
                <a16:creationId xmlns:a16="http://schemas.microsoft.com/office/drawing/2014/main" id="{D326719C-68F7-97D5-1058-F789813F1368}"/>
              </a:ext>
            </a:extLst>
          </p:cNvPr>
          <p:cNvSpPr>
            <a:spLocks noGrp="1"/>
          </p:cNvSpPr>
          <p:nvPr>
            <p:ph type="ftr" sz="quarter" idx="11"/>
          </p:nvPr>
        </p:nvSpPr>
        <p:spPr>
          <a:xfrm>
            <a:off x="2524125" y="5447215"/>
            <a:ext cx="2571750" cy="304271"/>
          </a:xfrm>
          <a:prstGeom prst="rect">
            <a:avLst/>
          </a:prstGeom>
        </p:spPr>
        <p:txBody>
          <a:bodyPr/>
          <a:lstStyle/>
          <a:p>
            <a:r>
              <a:rPr lang="en-US"/>
              <a:t>Saetta et al.</a:t>
            </a:r>
          </a:p>
        </p:txBody>
      </p:sp>
      <p:sp>
        <p:nvSpPr>
          <p:cNvPr id="9" name="Segnaposto numero diapositiva 8">
            <a:extLst>
              <a:ext uri="{FF2B5EF4-FFF2-40B4-BE49-F238E27FC236}">
                <a16:creationId xmlns:a16="http://schemas.microsoft.com/office/drawing/2014/main" id="{83850948-A117-FD0D-0161-FB8D7CC3DA5E}"/>
              </a:ext>
            </a:extLst>
          </p:cNvPr>
          <p:cNvSpPr>
            <a:spLocks noGrp="1"/>
          </p:cNvSpPr>
          <p:nvPr>
            <p:ph type="sldNum" sz="quarter" idx="12"/>
          </p:nvPr>
        </p:nvSpPr>
        <p:spPr>
          <a:xfrm>
            <a:off x="5381625" y="5447215"/>
            <a:ext cx="1714500" cy="304271"/>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7396249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C74300-0120-B280-A7DA-7BEAABDA871F}"/>
              </a:ext>
            </a:extLst>
          </p:cNvPr>
          <p:cNvSpPr>
            <a:spLocks noGrp="1"/>
          </p:cNvSpPr>
          <p:nvPr>
            <p:ph type="title"/>
          </p:nvPr>
        </p:nvSpPr>
        <p:spPr/>
        <p:txBody>
          <a:bodyPr/>
          <a:lstStyle/>
          <a:p>
            <a:r>
              <a:rPr lang="it-IT" dirty="0"/>
              <a:t>Fare clic per modificare lo stile del titolo dello schema</a:t>
            </a:r>
          </a:p>
        </p:txBody>
      </p:sp>
      <p:sp>
        <p:nvSpPr>
          <p:cNvPr id="3" name="Segnaposto data 2">
            <a:extLst>
              <a:ext uri="{FF2B5EF4-FFF2-40B4-BE49-F238E27FC236}">
                <a16:creationId xmlns:a16="http://schemas.microsoft.com/office/drawing/2014/main" id="{ADE98F2C-6409-24D7-2639-02E3CBCB7B79}"/>
              </a:ext>
            </a:extLst>
          </p:cNvPr>
          <p:cNvSpPr>
            <a:spLocks noGrp="1"/>
          </p:cNvSpPr>
          <p:nvPr>
            <p:ph type="dt" sz="half" idx="10"/>
          </p:nvPr>
        </p:nvSpPr>
        <p:spPr>
          <a:xfrm>
            <a:off x="281726" y="5339890"/>
            <a:ext cx="1956649" cy="304271"/>
          </a:xfrm>
          <a:prstGeom prst="rect">
            <a:avLst/>
          </a:prstGeom>
        </p:spPr>
        <p:txBody>
          <a:bodyPr/>
          <a:lstStyle/>
          <a:p>
            <a:r>
              <a:rPr lang="it-IT"/>
              <a:t>14/09/2022</a:t>
            </a:r>
            <a:endParaRPr lang="en-US"/>
          </a:p>
        </p:txBody>
      </p:sp>
      <p:sp>
        <p:nvSpPr>
          <p:cNvPr id="4" name="Segnaposto piè di pagina 3">
            <a:extLst>
              <a:ext uri="{FF2B5EF4-FFF2-40B4-BE49-F238E27FC236}">
                <a16:creationId xmlns:a16="http://schemas.microsoft.com/office/drawing/2014/main" id="{B6B76EFF-C4CE-FC08-F67D-40E326BE57FB}"/>
              </a:ext>
            </a:extLst>
          </p:cNvPr>
          <p:cNvSpPr>
            <a:spLocks noGrp="1"/>
          </p:cNvSpPr>
          <p:nvPr>
            <p:ph type="ftr" sz="quarter" idx="11"/>
          </p:nvPr>
        </p:nvSpPr>
        <p:spPr>
          <a:xfrm>
            <a:off x="2524125" y="5447215"/>
            <a:ext cx="2571750" cy="304271"/>
          </a:xfrm>
          <a:prstGeom prst="rect">
            <a:avLst/>
          </a:prstGeom>
        </p:spPr>
        <p:txBody>
          <a:bodyPr/>
          <a:lstStyle/>
          <a:p>
            <a:r>
              <a:rPr lang="en-US"/>
              <a:t>Saetta et al.</a:t>
            </a:r>
          </a:p>
        </p:txBody>
      </p:sp>
      <p:sp>
        <p:nvSpPr>
          <p:cNvPr id="5" name="Segnaposto numero diapositiva 4">
            <a:extLst>
              <a:ext uri="{FF2B5EF4-FFF2-40B4-BE49-F238E27FC236}">
                <a16:creationId xmlns:a16="http://schemas.microsoft.com/office/drawing/2014/main" id="{564AC17D-4CEE-9713-A6A3-9961EAED3672}"/>
              </a:ext>
            </a:extLst>
          </p:cNvPr>
          <p:cNvSpPr>
            <a:spLocks noGrp="1"/>
          </p:cNvSpPr>
          <p:nvPr>
            <p:ph type="sldNum" sz="quarter" idx="12"/>
          </p:nvPr>
        </p:nvSpPr>
        <p:spPr>
          <a:xfrm>
            <a:off x="5381625" y="5447215"/>
            <a:ext cx="1714500" cy="304271"/>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8412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E148DAE-5988-477D-71FC-B3D86E965BDE}"/>
              </a:ext>
            </a:extLst>
          </p:cNvPr>
          <p:cNvSpPr>
            <a:spLocks noGrp="1"/>
          </p:cNvSpPr>
          <p:nvPr>
            <p:ph type="dt" sz="half" idx="10"/>
          </p:nvPr>
        </p:nvSpPr>
        <p:spPr>
          <a:xfrm>
            <a:off x="281726" y="5339890"/>
            <a:ext cx="1956649" cy="304271"/>
          </a:xfrm>
          <a:prstGeom prst="rect">
            <a:avLst/>
          </a:prstGeom>
        </p:spPr>
        <p:txBody>
          <a:bodyPr/>
          <a:lstStyle/>
          <a:p>
            <a:r>
              <a:rPr lang="it-IT"/>
              <a:t>14/09/2022</a:t>
            </a:r>
            <a:endParaRPr lang="en-US"/>
          </a:p>
        </p:txBody>
      </p:sp>
      <p:sp>
        <p:nvSpPr>
          <p:cNvPr id="3" name="Segnaposto piè di pagina 2">
            <a:extLst>
              <a:ext uri="{FF2B5EF4-FFF2-40B4-BE49-F238E27FC236}">
                <a16:creationId xmlns:a16="http://schemas.microsoft.com/office/drawing/2014/main" id="{65572D3A-43B5-A35F-ADA1-9FC2ED6AABFE}"/>
              </a:ext>
            </a:extLst>
          </p:cNvPr>
          <p:cNvSpPr>
            <a:spLocks noGrp="1"/>
          </p:cNvSpPr>
          <p:nvPr>
            <p:ph type="ftr" sz="quarter" idx="11"/>
          </p:nvPr>
        </p:nvSpPr>
        <p:spPr>
          <a:xfrm>
            <a:off x="2524125" y="5447215"/>
            <a:ext cx="2571750" cy="304271"/>
          </a:xfrm>
          <a:prstGeom prst="rect">
            <a:avLst/>
          </a:prstGeom>
        </p:spPr>
        <p:txBody>
          <a:bodyPr/>
          <a:lstStyle/>
          <a:p>
            <a:r>
              <a:rPr lang="en-US"/>
              <a:t>Saetta et al.</a:t>
            </a:r>
          </a:p>
        </p:txBody>
      </p:sp>
      <p:sp>
        <p:nvSpPr>
          <p:cNvPr id="4" name="Segnaposto numero diapositiva 3">
            <a:extLst>
              <a:ext uri="{FF2B5EF4-FFF2-40B4-BE49-F238E27FC236}">
                <a16:creationId xmlns:a16="http://schemas.microsoft.com/office/drawing/2014/main" id="{34747D2E-3AFF-1CA9-DB28-2F298333FE53}"/>
              </a:ext>
            </a:extLst>
          </p:cNvPr>
          <p:cNvSpPr>
            <a:spLocks noGrp="1"/>
          </p:cNvSpPr>
          <p:nvPr>
            <p:ph type="sldNum" sz="quarter" idx="12"/>
          </p:nvPr>
        </p:nvSpPr>
        <p:spPr>
          <a:xfrm>
            <a:off x="5381625" y="5447215"/>
            <a:ext cx="1714500" cy="304271"/>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27431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F0D4D3-5EA3-7787-55FC-1217301B5C7F}"/>
              </a:ext>
            </a:extLst>
          </p:cNvPr>
          <p:cNvSpPr>
            <a:spLocks noGrp="1"/>
          </p:cNvSpPr>
          <p:nvPr>
            <p:ph type="title"/>
          </p:nvPr>
        </p:nvSpPr>
        <p:spPr>
          <a:xfrm>
            <a:off x="524868" y="381000"/>
            <a:ext cx="2457648" cy="1333500"/>
          </a:xfrm>
        </p:spPr>
        <p:txBody>
          <a:bodyPr anchor="b"/>
          <a:lstStyle>
            <a:lvl1pPr>
              <a:defRPr sz="20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3516EFB-63B8-D6D1-9463-8F6667CC866A}"/>
              </a:ext>
            </a:extLst>
          </p:cNvPr>
          <p:cNvSpPr>
            <a:spLocks noGrp="1"/>
          </p:cNvSpPr>
          <p:nvPr>
            <p:ph idx="1"/>
          </p:nvPr>
        </p:nvSpPr>
        <p:spPr>
          <a:xfrm>
            <a:off x="3239493" y="822855"/>
            <a:ext cx="3857625" cy="4061354"/>
          </a:xfrm>
          <a:prstGeom prst="rect">
            <a:avLst/>
          </a:prstGeom>
        </p:spPr>
        <p:txBody>
          <a:bodyPr/>
          <a:lstStyle>
            <a:lvl1pPr>
              <a:defRPr sz="2000"/>
            </a:lvl1pPr>
            <a:lvl2pPr>
              <a:defRPr sz="1750"/>
            </a:lvl2pPr>
            <a:lvl3pPr>
              <a:defRPr sz="1500"/>
            </a:lvl3pPr>
            <a:lvl4pPr>
              <a:defRPr sz="1250"/>
            </a:lvl4pPr>
            <a:lvl5pPr>
              <a:defRPr sz="1250"/>
            </a:lvl5pPr>
            <a:lvl6pPr>
              <a:defRPr sz="1250"/>
            </a:lvl6pPr>
            <a:lvl7pPr>
              <a:defRPr sz="1250"/>
            </a:lvl7pPr>
            <a:lvl8pPr>
              <a:defRPr sz="1250"/>
            </a:lvl8pPr>
            <a:lvl9pPr>
              <a:defRPr sz="125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85170050-ED27-4004-AEFA-8312EDF0D833}"/>
              </a:ext>
            </a:extLst>
          </p:cNvPr>
          <p:cNvSpPr>
            <a:spLocks noGrp="1"/>
          </p:cNvSpPr>
          <p:nvPr>
            <p:ph type="body" sz="half" idx="2"/>
          </p:nvPr>
        </p:nvSpPr>
        <p:spPr>
          <a:xfrm>
            <a:off x="524868" y="1714500"/>
            <a:ext cx="2457648" cy="3176323"/>
          </a:xfrm>
          <a:prstGeom prst="rect">
            <a:avLst/>
          </a:prstGeom>
        </p:spPr>
        <p:txBody>
          <a:bodyPr/>
          <a:lstStyle>
            <a:lvl1pPr marL="0" indent="0">
              <a:buNone/>
              <a:defRPr sz="1000"/>
            </a:lvl1pPr>
            <a:lvl2pPr marL="285739" indent="0">
              <a:buNone/>
              <a:defRPr sz="875"/>
            </a:lvl2pPr>
            <a:lvl3pPr marL="571477" indent="0">
              <a:buNone/>
              <a:defRPr sz="750"/>
            </a:lvl3pPr>
            <a:lvl4pPr marL="857216" indent="0">
              <a:buNone/>
              <a:defRPr sz="625"/>
            </a:lvl4pPr>
            <a:lvl5pPr marL="1142954" indent="0">
              <a:buNone/>
              <a:defRPr sz="625"/>
            </a:lvl5pPr>
            <a:lvl6pPr marL="1428693" indent="0">
              <a:buNone/>
              <a:defRPr sz="625"/>
            </a:lvl6pPr>
            <a:lvl7pPr marL="1714431" indent="0">
              <a:buNone/>
              <a:defRPr sz="625"/>
            </a:lvl7pPr>
            <a:lvl8pPr marL="2000170" indent="0">
              <a:buNone/>
              <a:defRPr sz="625"/>
            </a:lvl8pPr>
            <a:lvl9pPr marL="2285909" indent="0">
              <a:buNone/>
              <a:defRPr sz="625"/>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1582390-7821-0F23-61D4-C27D38DE2860}"/>
              </a:ext>
            </a:extLst>
          </p:cNvPr>
          <p:cNvSpPr>
            <a:spLocks noGrp="1"/>
          </p:cNvSpPr>
          <p:nvPr>
            <p:ph type="dt" sz="half" idx="10"/>
          </p:nvPr>
        </p:nvSpPr>
        <p:spPr>
          <a:xfrm>
            <a:off x="281726" y="5339890"/>
            <a:ext cx="1956649" cy="304271"/>
          </a:xfrm>
          <a:prstGeom prst="rect">
            <a:avLst/>
          </a:prstGeom>
        </p:spPr>
        <p:txBody>
          <a:bodyPr/>
          <a:lstStyle/>
          <a:p>
            <a:r>
              <a:rPr lang="it-IT"/>
              <a:t>14/09/2022</a:t>
            </a:r>
            <a:endParaRPr lang="en-US"/>
          </a:p>
        </p:txBody>
      </p:sp>
      <p:sp>
        <p:nvSpPr>
          <p:cNvPr id="6" name="Segnaposto piè di pagina 5">
            <a:extLst>
              <a:ext uri="{FF2B5EF4-FFF2-40B4-BE49-F238E27FC236}">
                <a16:creationId xmlns:a16="http://schemas.microsoft.com/office/drawing/2014/main" id="{B9D5D23A-0662-BDB6-8037-54C5AC1018DA}"/>
              </a:ext>
            </a:extLst>
          </p:cNvPr>
          <p:cNvSpPr>
            <a:spLocks noGrp="1"/>
          </p:cNvSpPr>
          <p:nvPr>
            <p:ph type="ftr" sz="quarter" idx="11"/>
          </p:nvPr>
        </p:nvSpPr>
        <p:spPr>
          <a:xfrm>
            <a:off x="2524125" y="5447215"/>
            <a:ext cx="2571750" cy="304271"/>
          </a:xfrm>
          <a:prstGeom prst="rect">
            <a:avLst/>
          </a:prstGeom>
        </p:spPr>
        <p:txBody>
          <a:bodyPr/>
          <a:lstStyle/>
          <a:p>
            <a:r>
              <a:rPr lang="en-US"/>
              <a:t>Saetta et al.</a:t>
            </a:r>
          </a:p>
        </p:txBody>
      </p:sp>
      <p:sp>
        <p:nvSpPr>
          <p:cNvPr id="7" name="Segnaposto numero diapositiva 6">
            <a:extLst>
              <a:ext uri="{FF2B5EF4-FFF2-40B4-BE49-F238E27FC236}">
                <a16:creationId xmlns:a16="http://schemas.microsoft.com/office/drawing/2014/main" id="{19366118-0F71-D4B2-9D4F-E361445ADFFD}"/>
              </a:ext>
            </a:extLst>
          </p:cNvPr>
          <p:cNvSpPr>
            <a:spLocks noGrp="1"/>
          </p:cNvSpPr>
          <p:nvPr>
            <p:ph type="sldNum" sz="quarter" idx="12"/>
          </p:nvPr>
        </p:nvSpPr>
        <p:spPr>
          <a:xfrm>
            <a:off x="5381625" y="5447215"/>
            <a:ext cx="1714500" cy="304271"/>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1691700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C7DBE8-C6FA-2F4F-3EF2-1EED94948C0A}"/>
              </a:ext>
            </a:extLst>
          </p:cNvPr>
          <p:cNvSpPr>
            <a:spLocks noGrp="1"/>
          </p:cNvSpPr>
          <p:nvPr>
            <p:ph type="title"/>
          </p:nvPr>
        </p:nvSpPr>
        <p:spPr>
          <a:xfrm>
            <a:off x="524868" y="381000"/>
            <a:ext cx="2457648" cy="1333500"/>
          </a:xfrm>
        </p:spPr>
        <p:txBody>
          <a:bodyPr anchor="b"/>
          <a:lstStyle>
            <a:lvl1pPr>
              <a:defRPr sz="20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9AF5BEB-A68B-90DC-D293-C7F923635F3B}"/>
              </a:ext>
            </a:extLst>
          </p:cNvPr>
          <p:cNvSpPr>
            <a:spLocks noGrp="1"/>
          </p:cNvSpPr>
          <p:nvPr>
            <p:ph type="pic" idx="1"/>
          </p:nvPr>
        </p:nvSpPr>
        <p:spPr>
          <a:xfrm>
            <a:off x="3239493" y="822855"/>
            <a:ext cx="3857625" cy="4061354"/>
          </a:xfrm>
          <a:prstGeom prst="rect">
            <a:avLst/>
          </a:prstGeom>
        </p:spPr>
        <p:txBody>
          <a:bodyPr/>
          <a:lstStyle>
            <a:lvl1pPr marL="0" indent="0">
              <a:buNone/>
              <a:defRPr sz="2000"/>
            </a:lvl1pPr>
            <a:lvl2pPr marL="285739" indent="0">
              <a:buNone/>
              <a:defRPr sz="1750"/>
            </a:lvl2pPr>
            <a:lvl3pPr marL="571477" indent="0">
              <a:buNone/>
              <a:defRPr sz="1500"/>
            </a:lvl3pPr>
            <a:lvl4pPr marL="857216" indent="0">
              <a:buNone/>
              <a:defRPr sz="1250"/>
            </a:lvl4pPr>
            <a:lvl5pPr marL="1142954" indent="0">
              <a:buNone/>
              <a:defRPr sz="1250"/>
            </a:lvl5pPr>
            <a:lvl6pPr marL="1428693" indent="0">
              <a:buNone/>
              <a:defRPr sz="1250"/>
            </a:lvl6pPr>
            <a:lvl7pPr marL="1714431" indent="0">
              <a:buNone/>
              <a:defRPr sz="1250"/>
            </a:lvl7pPr>
            <a:lvl8pPr marL="2000170" indent="0">
              <a:buNone/>
              <a:defRPr sz="1250"/>
            </a:lvl8pPr>
            <a:lvl9pPr marL="2285909" indent="0">
              <a:buNone/>
              <a:defRPr sz="1250"/>
            </a:lvl9pPr>
          </a:lstStyle>
          <a:p>
            <a:endParaRPr lang="it-IT"/>
          </a:p>
        </p:txBody>
      </p:sp>
      <p:sp>
        <p:nvSpPr>
          <p:cNvPr id="4" name="Segnaposto testo 3">
            <a:extLst>
              <a:ext uri="{FF2B5EF4-FFF2-40B4-BE49-F238E27FC236}">
                <a16:creationId xmlns:a16="http://schemas.microsoft.com/office/drawing/2014/main" id="{D92BB1E1-9A45-BEEC-C251-DFBFA84A1F68}"/>
              </a:ext>
            </a:extLst>
          </p:cNvPr>
          <p:cNvSpPr>
            <a:spLocks noGrp="1"/>
          </p:cNvSpPr>
          <p:nvPr>
            <p:ph type="body" sz="half" idx="2"/>
          </p:nvPr>
        </p:nvSpPr>
        <p:spPr>
          <a:xfrm>
            <a:off x="524868" y="1714500"/>
            <a:ext cx="2457648" cy="3176323"/>
          </a:xfrm>
          <a:prstGeom prst="rect">
            <a:avLst/>
          </a:prstGeom>
        </p:spPr>
        <p:txBody>
          <a:bodyPr/>
          <a:lstStyle>
            <a:lvl1pPr marL="0" indent="0">
              <a:buNone/>
              <a:defRPr sz="1000"/>
            </a:lvl1pPr>
            <a:lvl2pPr marL="285739" indent="0">
              <a:buNone/>
              <a:defRPr sz="875"/>
            </a:lvl2pPr>
            <a:lvl3pPr marL="571477" indent="0">
              <a:buNone/>
              <a:defRPr sz="750"/>
            </a:lvl3pPr>
            <a:lvl4pPr marL="857216" indent="0">
              <a:buNone/>
              <a:defRPr sz="625"/>
            </a:lvl4pPr>
            <a:lvl5pPr marL="1142954" indent="0">
              <a:buNone/>
              <a:defRPr sz="625"/>
            </a:lvl5pPr>
            <a:lvl6pPr marL="1428693" indent="0">
              <a:buNone/>
              <a:defRPr sz="625"/>
            </a:lvl6pPr>
            <a:lvl7pPr marL="1714431" indent="0">
              <a:buNone/>
              <a:defRPr sz="625"/>
            </a:lvl7pPr>
            <a:lvl8pPr marL="2000170" indent="0">
              <a:buNone/>
              <a:defRPr sz="625"/>
            </a:lvl8pPr>
            <a:lvl9pPr marL="2285909" indent="0">
              <a:buNone/>
              <a:defRPr sz="625"/>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00CD0FE-40AF-7ABD-B654-7CC48BE48DEA}"/>
              </a:ext>
            </a:extLst>
          </p:cNvPr>
          <p:cNvSpPr>
            <a:spLocks noGrp="1"/>
          </p:cNvSpPr>
          <p:nvPr>
            <p:ph type="dt" sz="half" idx="10"/>
          </p:nvPr>
        </p:nvSpPr>
        <p:spPr>
          <a:xfrm>
            <a:off x="281726" y="5339890"/>
            <a:ext cx="1956649" cy="304271"/>
          </a:xfrm>
          <a:prstGeom prst="rect">
            <a:avLst/>
          </a:prstGeom>
        </p:spPr>
        <p:txBody>
          <a:bodyPr/>
          <a:lstStyle/>
          <a:p>
            <a:r>
              <a:rPr lang="it-IT"/>
              <a:t>14/09/2022</a:t>
            </a:r>
            <a:endParaRPr lang="en-US"/>
          </a:p>
        </p:txBody>
      </p:sp>
      <p:sp>
        <p:nvSpPr>
          <p:cNvPr id="6" name="Segnaposto piè di pagina 5">
            <a:extLst>
              <a:ext uri="{FF2B5EF4-FFF2-40B4-BE49-F238E27FC236}">
                <a16:creationId xmlns:a16="http://schemas.microsoft.com/office/drawing/2014/main" id="{3B125C36-4D65-D4F3-9DDC-3F47BB736492}"/>
              </a:ext>
            </a:extLst>
          </p:cNvPr>
          <p:cNvSpPr>
            <a:spLocks noGrp="1"/>
          </p:cNvSpPr>
          <p:nvPr>
            <p:ph type="ftr" sz="quarter" idx="11"/>
          </p:nvPr>
        </p:nvSpPr>
        <p:spPr>
          <a:xfrm>
            <a:off x="2524125" y="5447215"/>
            <a:ext cx="2571750" cy="304271"/>
          </a:xfrm>
          <a:prstGeom prst="rect">
            <a:avLst/>
          </a:prstGeom>
        </p:spPr>
        <p:txBody>
          <a:bodyPr/>
          <a:lstStyle/>
          <a:p>
            <a:r>
              <a:rPr lang="en-US"/>
              <a:t>Saetta et al.</a:t>
            </a:r>
          </a:p>
        </p:txBody>
      </p:sp>
      <p:sp>
        <p:nvSpPr>
          <p:cNvPr id="7" name="Segnaposto numero diapositiva 6">
            <a:extLst>
              <a:ext uri="{FF2B5EF4-FFF2-40B4-BE49-F238E27FC236}">
                <a16:creationId xmlns:a16="http://schemas.microsoft.com/office/drawing/2014/main" id="{E1F621CB-F434-34DA-249F-3BACDD970BFE}"/>
              </a:ext>
            </a:extLst>
          </p:cNvPr>
          <p:cNvSpPr>
            <a:spLocks noGrp="1"/>
          </p:cNvSpPr>
          <p:nvPr>
            <p:ph type="sldNum" sz="quarter" idx="12"/>
          </p:nvPr>
        </p:nvSpPr>
        <p:spPr>
          <a:xfrm>
            <a:off x="5381625" y="5447215"/>
            <a:ext cx="1714500" cy="304271"/>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4035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9360B82-4BED-388A-4E2E-23434F92B0A5}"/>
              </a:ext>
            </a:extLst>
          </p:cNvPr>
          <p:cNvSpPr>
            <a:spLocks noGrp="1"/>
          </p:cNvSpPr>
          <p:nvPr>
            <p:ph type="title"/>
          </p:nvPr>
        </p:nvSpPr>
        <p:spPr>
          <a:xfrm>
            <a:off x="523875" y="304271"/>
            <a:ext cx="6572250" cy="1104636"/>
          </a:xfrm>
          <a:prstGeom prst="rect">
            <a:avLst/>
          </a:prstGeom>
        </p:spPr>
        <p:txBody>
          <a:bodyPr vert="horz" lIns="91440" tIns="45720" rIns="91440" bIns="45720" rtlCol="0" anchor="ctr">
            <a:normAutofit/>
          </a:bodyPr>
          <a:lstStyle/>
          <a:p>
            <a:r>
              <a:rPr lang="it-IT" dirty="0"/>
              <a:t>Fare clic per modificare lo stile del titolo dello schema</a:t>
            </a:r>
          </a:p>
        </p:txBody>
      </p:sp>
    </p:spTree>
    <p:extLst>
      <p:ext uri="{BB962C8B-B14F-4D97-AF65-F5344CB8AC3E}">
        <p14:creationId xmlns:p14="http://schemas.microsoft.com/office/powerpoint/2010/main" val="84879984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Lst>
  <p:hf hdr="0"/>
  <p:txStyles>
    <p:titleStyle>
      <a:lvl1pPr algn="l" defTabSz="571477" rtl="0" eaLnBrk="1" latinLnBrk="0" hangingPunct="1">
        <a:lnSpc>
          <a:spcPct val="90000"/>
        </a:lnSpc>
        <a:spcBef>
          <a:spcPct val="0"/>
        </a:spcBef>
        <a:buNone/>
        <a:defRPr sz="2750" kern="120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defRPr>
      </a:lvl1pPr>
    </p:titleStyle>
    <p:bodyStyle>
      <a:lvl1pPr marL="142869" indent="-142869" algn="l" defTabSz="571477" rtl="0" eaLnBrk="1" latinLnBrk="0" hangingPunct="1">
        <a:lnSpc>
          <a:spcPct val="90000"/>
        </a:lnSpc>
        <a:spcBef>
          <a:spcPts val="625"/>
        </a:spcBef>
        <a:buFont typeface="Arial" panose="020B0604020202020204" pitchFamily="34" charset="0"/>
        <a:buChar char="•"/>
        <a:defRPr sz="1750" kern="120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defRPr>
      </a:lvl1pPr>
      <a:lvl2pPr marL="428608" indent="-142869" algn="l" defTabSz="571477" rtl="0" eaLnBrk="1" latinLnBrk="0" hangingPunct="1">
        <a:lnSpc>
          <a:spcPct val="90000"/>
        </a:lnSpc>
        <a:spcBef>
          <a:spcPts val="312"/>
        </a:spcBef>
        <a:buFont typeface="Arial" panose="020B0604020202020204" pitchFamily="34" charset="0"/>
        <a:buChar char="•"/>
        <a:defRPr sz="1500" kern="120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defRPr>
      </a:lvl2pPr>
      <a:lvl3pPr marL="714346" indent="-142869" algn="l" defTabSz="571477" rtl="0" eaLnBrk="1" latinLnBrk="0" hangingPunct="1">
        <a:lnSpc>
          <a:spcPct val="90000"/>
        </a:lnSpc>
        <a:spcBef>
          <a:spcPts val="312"/>
        </a:spcBef>
        <a:buFont typeface="Arial" panose="020B0604020202020204" pitchFamily="34" charset="0"/>
        <a:buChar char="•"/>
        <a:defRPr sz="1250" kern="120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defRPr>
      </a:lvl3pPr>
      <a:lvl4pPr marL="1000085"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defRPr>
      </a:lvl4pPr>
      <a:lvl5pPr marL="1285824"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defRPr>
      </a:lvl5pPr>
      <a:lvl6pPr marL="1571562"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6pPr>
      <a:lvl7pPr marL="1857301"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7pPr>
      <a:lvl8pPr marL="2143039"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8pPr>
      <a:lvl9pPr marL="2428778"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9pPr>
    </p:bodyStyle>
    <p:otherStyle>
      <a:defPPr>
        <a:defRPr lang="it-IT"/>
      </a:defPPr>
      <a:lvl1pPr marL="0" algn="l" defTabSz="571477" rtl="0" eaLnBrk="1" latinLnBrk="0" hangingPunct="1">
        <a:defRPr sz="1125" kern="1200">
          <a:solidFill>
            <a:schemeClr val="tx1"/>
          </a:solidFill>
          <a:latin typeface="+mn-lt"/>
          <a:ea typeface="+mn-ea"/>
          <a:cs typeface="+mn-cs"/>
        </a:defRPr>
      </a:lvl1pPr>
      <a:lvl2pPr marL="285739" algn="l" defTabSz="571477" rtl="0" eaLnBrk="1" latinLnBrk="0" hangingPunct="1">
        <a:defRPr sz="1125" kern="1200">
          <a:solidFill>
            <a:schemeClr val="tx1"/>
          </a:solidFill>
          <a:latin typeface="+mn-lt"/>
          <a:ea typeface="+mn-ea"/>
          <a:cs typeface="+mn-cs"/>
        </a:defRPr>
      </a:lvl2pPr>
      <a:lvl3pPr marL="571477" algn="l" defTabSz="571477" rtl="0" eaLnBrk="1" latinLnBrk="0" hangingPunct="1">
        <a:defRPr sz="1125" kern="1200">
          <a:solidFill>
            <a:schemeClr val="tx1"/>
          </a:solidFill>
          <a:latin typeface="+mn-lt"/>
          <a:ea typeface="+mn-ea"/>
          <a:cs typeface="+mn-cs"/>
        </a:defRPr>
      </a:lvl3pPr>
      <a:lvl4pPr marL="857216" algn="l" defTabSz="571477" rtl="0" eaLnBrk="1" latinLnBrk="0" hangingPunct="1">
        <a:defRPr sz="1125" kern="1200">
          <a:solidFill>
            <a:schemeClr val="tx1"/>
          </a:solidFill>
          <a:latin typeface="+mn-lt"/>
          <a:ea typeface="+mn-ea"/>
          <a:cs typeface="+mn-cs"/>
        </a:defRPr>
      </a:lvl4pPr>
      <a:lvl5pPr marL="1142954" algn="l" defTabSz="571477" rtl="0" eaLnBrk="1" latinLnBrk="0" hangingPunct="1">
        <a:defRPr sz="1125" kern="1200">
          <a:solidFill>
            <a:schemeClr val="tx1"/>
          </a:solidFill>
          <a:latin typeface="+mn-lt"/>
          <a:ea typeface="+mn-ea"/>
          <a:cs typeface="+mn-cs"/>
        </a:defRPr>
      </a:lvl5pPr>
      <a:lvl6pPr marL="1428693" algn="l" defTabSz="571477" rtl="0" eaLnBrk="1" latinLnBrk="0" hangingPunct="1">
        <a:defRPr sz="1125" kern="1200">
          <a:solidFill>
            <a:schemeClr val="tx1"/>
          </a:solidFill>
          <a:latin typeface="+mn-lt"/>
          <a:ea typeface="+mn-ea"/>
          <a:cs typeface="+mn-cs"/>
        </a:defRPr>
      </a:lvl6pPr>
      <a:lvl7pPr marL="1714431" algn="l" defTabSz="571477" rtl="0" eaLnBrk="1" latinLnBrk="0" hangingPunct="1">
        <a:defRPr sz="1125" kern="1200">
          <a:solidFill>
            <a:schemeClr val="tx1"/>
          </a:solidFill>
          <a:latin typeface="+mn-lt"/>
          <a:ea typeface="+mn-ea"/>
          <a:cs typeface="+mn-cs"/>
        </a:defRPr>
      </a:lvl7pPr>
      <a:lvl8pPr marL="2000170" algn="l" defTabSz="571477" rtl="0" eaLnBrk="1" latinLnBrk="0" hangingPunct="1">
        <a:defRPr sz="1125" kern="1200">
          <a:solidFill>
            <a:schemeClr val="tx1"/>
          </a:solidFill>
          <a:latin typeface="+mn-lt"/>
          <a:ea typeface="+mn-ea"/>
          <a:cs typeface="+mn-cs"/>
        </a:defRPr>
      </a:lvl8pPr>
      <a:lvl9pPr marL="2285909" algn="l" defTabSz="571477" rtl="0" eaLnBrk="1" latinLnBrk="0" hangingPunct="1">
        <a:defRPr sz="112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3875" y="304272"/>
            <a:ext cx="6572250" cy="110463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523875" y="1521354"/>
            <a:ext cx="657225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23875" y="5296960"/>
            <a:ext cx="17145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C764DE79-268F-4C1A-8933-263129D2AF90}" type="datetimeFigureOut">
              <a:rPr lang="en-US" dirty="0"/>
              <a:t>11/25/24</a:t>
            </a:fld>
            <a:endParaRPr lang="en-US" dirty="0"/>
          </a:p>
        </p:txBody>
      </p:sp>
      <p:sp>
        <p:nvSpPr>
          <p:cNvPr id="5" name="Footer Placeholder 4"/>
          <p:cNvSpPr>
            <a:spLocks noGrp="1"/>
          </p:cNvSpPr>
          <p:nvPr>
            <p:ph type="ftr" sz="quarter" idx="3"/>
          </p:nvPr>
        </p:nvSpPr>
        <p:spPr>
          <a:xfrm>
            <a:off x="2524125" y="5296960"/>
            <a:ext cx="257175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81625" y="5296960"/>
            <a:ext cx="17145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442017086"/>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75" r:id="rId7"/>
    <p:sldLayoutId id="2147484076" r:id="rId8"/>
    <p:sldLayoutId id="2147484069" r:id="rId9"/>
    <p:sldLayoutId id="2147484070" r:id="rId10"/>
    <p:sldLayoutId id="2147484071" r:id="rId11"/>
    <p:sldLayoutId id="2147484072" r:id="rId12"/>
    <p:sldLayoutId id="2147484073" r:id="rId13"/>
    <p:sldLayoutId id="2147484074" r:id="rId14"/>
  </p:sldLayoutIdLst>
  <p:hf hdr="0"/>
  <p:txStyles>
    <p:titleStyle>
      <a:lvl1pPr algn="l" defTabSz="761970" rtl="0" eaLnBrk="1" latinLnBrk="0" hangingPunct="1">
        <a:lnSpc>
          <a:spcPct val="90000"/>
        </a:lnSpc>
        <a:spcBef>
          <a:spcPct val="0"/>
        </a:spcBef>
        <a:buNone/>
        <a:defRPr sz="2400" b="0" i="0" kern="120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1600" b="0" i="0" kern="120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defRPr>
      </a:lvl1pPr>
      <a:lvl2pPr marL="571477" indent="-190492" algn="l" defTabSz="761970" rtl="0" eaLnBrk="1" latinLnBrk="0" hangingPunct="1">
        <a:lnSpc>
          <a:spcPct val="90000"/>
        </a:lnSpc>
        <a:spcBef>
          <a:spcPts val="417"/>
        </a:spcBef>
        <a:buFont typeface="Arial" panose="020B0604020202020204" pitchFamily="34" charset="0"/>
        <a:buChar char="•"/>
        <a:defRPr sz="1600" b="0" i="0" kern="120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defRPr>
      </a:lvl2pPr>
      <a:lvl3pPr marL="952462" indent="-190492" algn="l" defTabSz="761970" rtl="0" eaLnBrk="1" latinLnBrk="0" hangingPunct="1">
        <a:lnSpc>
          <a:spcPct val="90000"/>
        </a:lnSpc>
        <a:spcBef>
          <a:spcPts val="417"/>
        </a:spcBef>
        <a:buFont typeface="Arial" panose="020B0604020202020204" pitchFamily="34" charset="0"/>
        <a:buChar char="•"/>
        <a:defRPr sz="1600" b="0" i="0" kern="120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defRPr>
      </a:lvl3pPr>
      <a:lvl4pPr marL="1333447" indent="-190492" algn="l" defTabSz="761970" rtl="0" eaLnBrk="1" latinLnBrk="0" hangingPunct="1">
        <a:lnSpc>
          <a:spcPct val="90000"/>
        </a:lnSpc>
        <a:spcBef>
          <a:spcPts val="417"/>
        </a:spcBef>
        <a:buFont typeface="Arial" panose="020B0604020202020204" pitchFamily="34" charset="0"/>
        <a:buChar char="•"/>
        <a:defRPr sz="1600" b="0" i="0" kern="120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defRPr>
      </a:lvl4pPr>
      <a:lvl5pPr marL="1714431" indent="-190492" algn="l" defTabSz="761970" rtl="0" eaLnBrk="1" latinLnBrk="0" hangingPunct="1">
        <a:lnSpc>
          <a:spcPct val="90000"/>
        </a:lnSpc>
        <a:spcBef>
          <a:spcPts val="417"/>
        </a:spcBef>
        <a:buFont typeface="Arial" panose="020B0604020202020204" pitchFamily="34" charset="0"/>
        <a:buChar char="•"/>
        <a:defRPr sz="1600" b="0" i="0" kern="120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egnaposto piè di pagina 3">
            <a:extLst>
              <a:ext uri="{FF2B5EF4-FFF2-40B4-BE49-F238E27FC236}">
                <a16:creationId xmlns:a16="http://schemas.microsoft.com/office/drawing/2014/main" id="{CEC7BDC6-BA44-8266-A789-2C6256A436ED}"/>
              </a:ext>
            </a:extLst>
          </p:cNvPr>
          <p:cNvSpPr>
            <a:spLocks noGrp="1"/>
          </p:cNvSpPr>
          <p:nvPr>
            <p:ph type="ftr" sz="quarter" idx="3"/>
          </p:nvPr>
        </p:nvSpPr>
        <p:spPr/>
        <p:txBody>
          <a:bodyPr/>
          <a:lstStyle/>
          <a:p>
            <a:r>
              <a:rPr lang="en-US" dirty="0"/>
              <a:t>Ettore Saetta</a:t>
            </a:r>
          </a:p>
        </p:txBody>
      </p:sp>
      <p:sp>
        <p:nvSpPr>
          <p:cNvPr id="7" name="Segnaposto data 4">
            <a:extLst>
              <a:ext uri="{FF2B5EF4-FFF2-40B4-BE49-F238E27FC236}">
                <a16:creationId xmlns:a16="http://schemas.microsoft.com/office/drawing/2014/main" id="{845526D6-2AD8-CAD1-A320-5F9AE99CA51B}"/>
              </a:ext>
            </a:extLst>
          </p:cNvPr>
          <p:cNvSpPr>
            <a:spLocks noGrp="1"/>
          </p:cNvSpPr>
          <p:nvPr>
            <p:ph type="dt" sz="half" idx="2"/>
          </p:nvPr>
        </p:nvSpPr>
        <p:spPr>
          <a:xfrm>
            <a:off x="0" y="4790441"/>
            <a:ext cx="2643188" cy="228203"/>
          </a:xfrm>
        </p:spPr>
        <p:txBody>
          <a:bodyPr vert="horz" lIns="57150" tIns="28575" rIns="57150" bIns="28575" rtlCol="0" anchor="ctr"/>
          <a:lstStyle/>
          <a:p>
            <a:pPr algn="ctr"/>
            <a:r>
              <a:rPr lang="en-US" i="1" dirty="0"/>
              <a:t>Multi-fidelity Autoencoders in Aerodynamics</a:t>
            </a:r>
          </a:p>
        </p:txBody>
      </p:sp>
      <p:sp>
        <p:nvSpPr>
          <p:cNvPr id="2" name="Titolo 1">
            <a:extLst>
              <a:ext uri="{FF2B5EF4-FFF2-40B4-BE49-F238E27FC236}">
                <a16:creationId xmlns:a16="http://schemas.microsoft.com/office/drawing/2014/main" id="{60C66582-4B29-3E63-ADE2-071BAAA5D040}"/>
              </a:ext>
            </a:extLst>
          </p:cNvPr>
          <p:cNvSpPr>
            <a:spLocks noGrp="1"/>
          </p:cNvSpPr>
          <p:nvPr>
            <p:ph type="ctrTitle" idx="4294967295"/>
          </p:nvPr>
        </p:nvSpPr>
        <p:spPr>
          <a:xfrm>
            <a:off x="0" y="1187450"/>
            <a:ext cx="7620000" cy="660400"/>
          </a:xfrm>
        </p:spPr>
        <p:txBody>
          <a:bodyPr>
            <a:noAutofit/>
          </a:bodyPr>
          <a:lstStyle/>
          <a:p>
            <a:pPr algn="ctr"/>
            <a:r>
              <a:rPr lang="en-US" sz="2500" dirty="0">
                <a:solidFill>
                  <a:srgbClr val="002060"/>
                </a:solidFill>
                <a:latin typeface="CMU Sans Serif Medium" panose="02000603000000000000" pitchFamily="2" charset="0"/>
                <a:ea typeface="CMU Sans Serif Medium" panose="02000603000000000000" pitchFamily="2" charset="0"/>
                <a:cs typeface="CMU Sans Serif Medium" panose="02000603000000000000" pitchFamily="2" charset="0"/>
              </a:rPr>
              <a:t>Form to Flow: a cloud-based workflow automation system for teaching introductory CFD courses</a:t>
            </a:r>
          </a:p>
        </p:txBody>
      </p:sp>
      <p:sp>
        <p:nvSpPr>
          <p:cNvPr id="3" name="Sottotitolo 2">
            <a:extLst>
              <a:ext uri="{FF2B5EF4-FFF2-40B4-BE49-F238E27FC236}">
                <a16:creationId xmlns:a16="http://schemas.microsoft.com/office/drawing/2014/main" id="{1E031968-6D65-2438-93AB-4668917685E7}"/>
              </a:ext>
            </a:extLst>
          </p:cNvPr>
          <p:cNvSpPr>
            <a:spLocks noGrp="1"/>
          </p:cNvSpPr>
          <p:nvPr>
            <p:ph type="subTitle" idx="4294967295"/>
          </p:nvPr>
        </p:nvSpPr>
        <p:spPr>
          <a:xfrm>
            <a:off x="561180" y="2326246"/>
            <a:ext cx="6497638" cy="968375"/>
          </a:xfrm>
        </p:spPr>
        <p:txBody>
          <a:bodyPr>
            <a:normAutofit/>
          </a:bodyPr>
          <a:lstStyle/>
          <a:p>
            <a:pPr marL="0" indent="0" algn="ctr">
              <a:buNone/>
            </a:pPr>
            <a:r>
              <a:rPr lang="en-US" sz="1400" noProof="0" dirty="0">
                <a:latin typeface="CMU Sans Serif Medium" panose="02000603000000000000" pitchFamily="2" charset="0"/>
                <a:ea typeface="CMU Sans Serif Medium" panose="02000603000000000000" pitchFamily="2" charset="0"/>
                <a:cs typeface="CMU Sans Serif Medium" panose="02000603000000000000" pitchFamily="2" charset="0"/>
              </a:rPr>
              <a:t>Mark Benjamin (</a:t>
            </a:r>
            <a:r>
              <a:rPr lang="en-US" sz="1400" noProof="0" dirty="0" err="1">
                <a:latin typeface="CMU Sans Serif Medium" panose="02000603000000000000" pitchFamily="2" charset="0"/>
                <a:ea typeface="CMU Sans Serif Medium" panose="02000603000000000000" pitchFamily="2" charset="0"/>
                <a:cs typeface="CMU Sans Serif Medium" panose="02000603000000000000" pitchFamily="2" charset="0"/>
              </a:rPr>
              <a:t>markben@stanford.edu</a:t>
            </a:r>
            <a:r>
              <a:rPr lang="en-US" sz="1400" noProof="0" dirty="0">
                <a:latin typeface="CMU Sans Serif Medium" panose="02000603000000000000" pitchFamily="2" charset="0"/>
                <a:ea typeface="CMU Sans Serif Medium" panose="02000603000000000000" pitchFamily="2" charset="0"/>
                <a:cs typeface="CMU Sans Serif Medium" panose="02000603000000000000" pitchFamily="2" charset="0"/>
              </a:rPr>
              <a:t>) and Gianluca </a:t>
            </a:r>
            <a:r>
              <a:rPr lang="en-US" sz="1400" noProof="0" dirty="0" err="1">
                <a:latin typeface="CMU Sans Serif Medium" panose="02000603000000000000" pitchFamily="2" charset="0"/>
                <a:ea typeface="CMU Sans Serif Medium" panose="02000603000000000000" pitchFamily="2" charset="0"/>
                <a:cs typeface="CMU Sans Serif Medium" panose="02000603000000000000" pitchFamily="2" charset="0"/>
              </a:rPr>
              <a:t>Iaccarino</a:t>
            </a:r>
            <a:r>
              <a:rPr lang="en-US" sz="1400" noProof="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1400" noProof="0" dirty="0" err="1">
                <a:latin typeface="CMU Sans Serif Medium" panose="02000603000000000000" pitchFamily="2" charset="0"/>
                <a:ea typeface="CMU Sans Serif Medium" panose="02000603000000000000" pitchFamily="2" charset="0"/>
                <a:cs typeface="CMU Sans Serif Medium" panose="02000603000000000000" pitchFamily="2" charset="0"/>
              </a:rPr>
              <a:t>jops</a:t>
            </a:r>
            <a:r>
              <a:rPr lang="en-US" sz="1400" noProof="0" dirty="0">
                <a:latin typeface="CMU Sans Serif Medium" panose="02000603000000000000" pitchFamily="2" charset="0"/>
                <a:ea typeface="CMU Sans Serif Medium" panose="02000603000000000000" pitchFamily="2" charset="0"/>
                <a:cs typeface="CMU Sans Serif Medium" panose="02000603000000000000" pitchFamily="2" charset="0"/>
              </a:rPr>
              <a:t>@ )</a:t>
            </a:r>
          </a:p>
          <a:p>
            <a:pPr marL="0" indent="0" algn="ctr">
              <a:buNone/>
            </a:pPr>
            <a:r>
              <a:rPr lang="en-US" sz="1400" dirty="0"/>
              <a:t>Department of Mechanical Engineering, Stanford University</a:t>
            </a:r>
            <a:endPar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algn="ctr"/>
            <a:endParaRPr lang="en-US" noProof="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CasellaDiTesto 5">
            <a:extLst>
              <a:ext uri="{FF2B5EF4-FFF2-40B4-BE49-F238E27FC236}">
                <a16:creationId xmlns:a16="http://schemas.microsoft.com/office/drawing/2014/main" id="{A15925D4-F2E4-6CBD-11D2-D13A1A9A8E94}"/>
              </a:ext>
            </a:extLst>
          </p:cNvPr>
          <p:cNvSpPr txBox="1"/>
          <p:nvPr/>
        </p:nvSpPr>
        <p:spPr>
          <a:xfrm>
            <a:off x="4063009" y="2446735"/>
            <a:ext cx="184731" cy="227306"/>
          </a:xfrm>
          <a:prstGeom prst="rect">
            <a:avLst/>
          </a:prstGeom>
          <a:noFill/>
        </p:spPr>
        <p:txBody>
          <a:bodyPr wrap="none" rtlCol="0">
            <a:spAutoFit/>
          </a:bodyPr>
          <a:lstStyle/>
          <a:p>
            <a:endParaRPr lang="en-US" sz="877"/>
          </a:p>
        </p:txBody>
      </p:sp>
      <p:pic>
        <p:nvPicPr>
          <p:cNvPr id="14" name="Immagine 13" descr="Immagine che contiene testo, esterni, segnale, palo&#10;&#10;Descrizione generata automaticamente">
            <a:extLst>
              <a:ext uri="{FF2B5EF4-FFF2-40B4-BE49-F238E27FC236}">
                <a16:creationId xmlns:a16="http://schemas.microsoft.com/office/drawing/2014/main" id="{810F4216-FFC0-83E0-622D-C7408758A674}"/>
              </a:ext>
            </a:extLst>
          </p:cNvPr>
          <p:cNvPicPr>
            <a:picLocks noChangeAspect="1"/>
          </p:cNvPicPr>
          <p:nvPr/>
        </p:nvPicPr>
        <p:blipFill>
          <a:blip r:embed="rId3"/>
          <a:stretch>
            <a:fillRect/>
          </a:stretch>
        </p:blipFill>
        <p:spPr>
          <a:xfrm>
            <a:off x="6402216" y="4424582"/>
            <a:ext cx="844177" cy="844178"/>
          </a:xfrm>
          <a:prstGeom prst="rect">
            <a:avLst/>
          </a:prstGeom>
        </p:spPr>
      </p:pic>
      <p:sp>
        <p:nvSpPr>
          <p:cNvPr id="9" name="CasellaDiTesto 8">
            <a:extLst>
              <a:ext uri="{FF2B5EF4-FFF2-40B4-BE49-F238E27FC236}">
                <a16:creationId xmlns:a16="http://schemas.microsoft.com/office/drawing/2014/main" id="{89E175CD-E004-65AF-7101-AE0A867719A5}"/>
              </a:ext>
            </a:extLst>
          </p:cNvPr>
          <p:cNvSpPr txBox="1"/>
          <p:nvPr/>
        </p:nvSpPr>
        <p:spPr>
          <a:xfrm>
            <a:off x="3051213" y="4704325"/>
            <a:ext cx="1489510" cy="284693"/>
          </a:xfrm>
          <a:prstGeom prst="rect">
            <a:avLst/>
          </a:prstGeom>
          <a:noFill/>
        </p:spPr>
        <p:txBody>
          <a:bodyPr wrap="none" rtlCol="0">
            <a:spAutoFit/>
          </a:bodyPr>
          <a:lstStyle/>
          <a:p>
            <a:r>
              <a:rPr lang="en-US" sz="1250" dirty="0">
                <a:latin typeface="CMU Sans Serif Medium" panose="02000603000000000000" pitchFamily="2" charset="0"/>
                <a:ea typeface="CMU Sans Serif Medium" panose="02000603000000000000" pitchFamily="2" charset="0"/>
                <a:cs typeface="CMU Sans Serif Medium" panose="02000603000000000000" pitchFamily="2" charset="0"/>
              </a:rPr>
              <a:t>November 25, 2024</a:t>
            </a:r>
          </a:p>
        </p:txBody>
      </p:sp>
      <p:sp>
        <p:nvSpPr>
          <p:cNvPr id="4" name="CasellaDiTesto 8">
            <a:extLst>
              <a:ext uri="{FF2B5EF4-FFF2-40B4-BE49-F238E27FC236}">
                <a16:creationId xmlns:a16="http://schemas.microsoft.com/office/drawing/2014/main" id="{34C72238-7B36-DABB-D111-AD8AA4743F04}"/>
              </a:ext>
            </a:extLst>
          </p:cNvPr>
          <p:cNvSpPr txBox="1"/>
          <p:nvPr/>
        </p:nvSpPr>
        <p:spPr>
          <a:xfrm>
            <a:off x="3180254" y="3630670"/>
            <a:ext cx="1231427" cy="284693"/>
          </a:xfrm>
          <a:prstGeom prst="rect">
            <a:avLst/>
          </a:prstGeom>
          <a:noFill/>
        </p:spPr>
        <p:txBody>
          <a:bodyPr wrap="none" rtlCol="0">
            <a:spAutoFit/>
          </a:bodyPr>
          <a:lstStyle/>
          <a:p>
            <a:r>
              <a:rPr lang="en-US" sz="1250" dirty="0">
                <a:latin typeface="CMU Sans Serif Medium" panose="02000603000000000000" pitchFamily="2" charset="0"/>
                <a:ea typeface="CMU Sans Serif Medium" panose="02000603000000000000" pitchFamily="2" charset="0"/>
                <a:cs typeface="CMU Sans Serif Medium" panose="02000603000000000000" pitchFamily="2" charset="0"/>
              </a:rPr>
              <a:t>APS DFD 2024</a:t>
            </a:r>
          </a:p>
        </p:txBody>
      </p:sp>
    </p:spTree>
    <p:extLst>
      <p:ext uri="{BB962C8B-B14F-4D97-AF65-F5344CB8AC3E}">
        <p14:creationId xmlns:p14="http://schemas.microsoft.com/office/powerpoint/2010/main" val="4134267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4FD46-9C5A-C85E-91A0-0FF5B36AF1B8}"/>
              </a:ext>
            </a:extLst>
          </p:cNvPr>
          <p:cNvSpPr>
            <a:spLocks noGrp="1"/>
          </p:cNvSpPr>
          <p:nvPr>
            <p:ph type="title"/>
          </p:nvPr>
        </p:nvSpPr>
        <p:spPr>
          <a:xfrm>
            <a:off x="148297" y="222588"/>
            <a:ext cx="7257214" cy="504621"/>
          </a:xfrm>
        </p:spPr>
        <p:txBody>
          <a:bodyPr/>
          <a:lstStyle/>
          <a:p>
            <a:r>
              <a:rPr lang="en-US" dirty="0"/>
              <a:t>The ideal student interaction with the solvers</a:t>
            </a:r>
          </a:p>
        </p:txBody>
      </p:sp>
      <p:sp>
        <p:nvSpPr>
          <p:cNvPr id="3" name="Slide Number Placeholder 2">
            <a:extLst>
              <a:ext uri="{FF2B5EF4-FFF2-40B4-BE49-F238E27FC236}">
                <a16:creationId xmlns:a16="http://schemas.microsoft.com/office/drawing/2014/main" id="{3FFA3832-7235-3DA0-F819-B9A3ED8A777A}"/>
              </a:ext>
            </a:extLst>
          </p:cNvPr>
          <p:cNvSpPr>
            <a:spLocks noGrp="1"/>
          </p:cNvSpPr>
          <p:nvPr>
            <p:ph type="sldNum" sz="quarter" idx="12"/>
          </p:nvPr>
        </p:nvSpPr>
        <p:spPr/>
        <p:txBody>
          <a:bodyPr/>
          <a:lstStyle/>
          <a:p>
            <a:r>
              <a:rPr lang="it-IT" dirty="0"/>
              <a:t>	</a:t>
            </a:r>
            <a:r>
              <a:rPr lang="en-US" dirty="0"/>
              <a:t>7</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extLst>
              <a:ext uri="{FF2B5EF4-FFF2-40B4-BE49-F238E27FC236}">
                <a16:creationId xmlns:a16="http://schemas.microsoft.com/office/drawing/2014/main" id="{A09002AB-121F-6FA0-7B8E-A8AEBE8EA59B}"/>
              </a:ext>
            </a:extLst>
          </p:cNvPr>
          <p:cNvSpPr txBox="1"/>
          <p:nvPr/>
        </p:nvSpPr>
        <p:spPr>
          <a:xfrm>
            <a:off x="148297" y="727209"/>
            <a:ext cx="7308014" cy="1172757"/>
          </a:xfrm>
          <a:prstGeom prst="rect">
            <a:avLst/>
          </a:prstGeom>
          <a:noFill/>
        </p:spPr>
        <p:txBody>
          <a:bodyPr wrap="square" rtlCol="0">
            <a:spAutoFit/>
          </a:bodyPr>
          <a:lstStyle/>
          <a:p>
            <a:pPr marL="342900" indent="-342900">
              <a:buFont typeface="+mj-lt"/>
              <a:buAutoNum type="arabicPeriod"/>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The student loads a geometry of interest for analysis.</a:t>
            </a:r>
          </a:p>
          <a:p>
            <a:pPr marL="342900" indent="-342900">
              <a:buFont typeface="+mj-lt"/>
              <a:buAutoNum type="arabicPeriod"/>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The student makes choices about the domain, boundary conditions, mesh details and simulation settings as needed.</a:t>
            </a:r>
          </a:p>
          <a:p>
            <a:pPr marL="342900" indent="-342900">
              <a:buFont typeface="+mj-lt"/>
              <a:buAutoNum type="arabicPeriod"/>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The student receives the results from the calculation, along with error messages, if any.</a:t>
            </a:r>
          </a:p>
          <a:p>
            <a:pPr marL="342900" indent="-342900">
              <a:buFont typeface="+mj-lt"/>
              <a:buAutoNum type="arabicPeriod"/>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The student processes the results and develops intuition for design exploration.</a:t>
            </a:r>
          </a:p>
        </p:txBody>
      </p:sp>
      <p:pic>
        <p:nvPicPr>
          <p:cNvPr id="6" name="Picture 5">
            <a:extLst>
              <a:ext uri="{FF2B5EF4-FFF2-40B4-BE49-F238E27FC236}">
                <a16:creationId xmlns:a16="http://schemas.microsoft.com/office/drawing/2014/main" id="{9F155DA6-459F-8FC9-6AF7-CEC7B3F8566B}"/>
              </a:ext>
            </a:extLst>
          </p:cNvPr>
          <p:cNvPicPr>
            <a:picLocks noChangeAspect="1"/>
          </p:cNvPicPr>
          <p:nvPr/>
        </p:nvPicPr>
        <p:blipFill>
          <a:blip r:embed="rId2"/>
          <a:stretch>
            <a:fillRect/>
          </a:stretch>
        </p:blipFill>
        <p:spPr>
          <a:xfrm>
            <a:off x="1755422" y="2540351"/>
            <a:ext cx="1064683" cy="1219042"/>
          </a:xfrm>
          <a:prstGeom prst="rect">
            <a:avLst/>
          </a:prstGeom>
        </p:spPr>
      </p:pic>
      <p:pic>
        <p:nvPicPr>
          <p:cNvPr id="10" name="Picture 9">
            <a:extLst>
              <a:ext uri="{FF2B5EF4-FFF2-40B4-BE49-F238E27FC236}">
                <a16:creationId xmlns:a16="http://schemas.microsoft.com/office/drawing/2014/main" id="{2191FC52-1DAE-9154-4C4C-7C74498AD186}"/>
              </a:ext>
            </a:extLst>
          </p:cNvPr>
          <p:cNvPicPr>
            <a:picLocks noChangeAspect="1"/>
          </p:cNvPicPr>
          <p:nvPr/>
        </p:nvPicPr>
        <p:blipFill>
          <a:blip r:embed="rId3"/>
          <a:stretch>
            <a:fillRect/>
          </a:stretch>
        </p:blipFill>
        <p:spPr>
          <a:xfrm>
            <a:off x="4273739" y="2455684"/>
            <a:ext cx="1094222" cy="1011061"/>
          </a:xfrm>
          <a:prstGeom prst="rect">
            <a:avLst/>
          </a:prstGeom>
        </p:spPr>
      </p:pic>
      <p:sp>
        <p:nvSpPr>
          <p:cNvPr id="13" name="Right Arrow 12">
            <a:extLst>
              <a:ext uri="{FF2B5EF4-FFF2-40B4-BE49-F238E27FC236}">
                <a16:creationId xmlns:a16="http://schemas.microsoft.com/office/drawing/2014/main" id="{C465C50E-57E4-BDAC-0EBF-61967454DD66}"/>
              </a:ext>
            </a:extLst>
          </p:cNvPr>
          <p:cNvSpPr/>
          <p:nvPr/>
        </p:nvSpPr>
        <p:spPr>
          <a:xfrm>
            <a:off x="3200400" y="2857500"/>
            <a:ext cx="790222" cy="2923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D2DD996-C44C-CCF1-CD05-5CB5BE632CCE}"/>
              </a:ext>
            </a:extLst>
          </p:cNvPr>
          <p:cNvPicPr>
            <a:picLocks noChangeAspect="1"/>
          </p:cNvPicPr>
          <p:nvPr/>
        </p:nvPicPr>
        <p:blipFill>
          <a:blip r:embed="rId4"/>
          <a:stretch>
            <a:fillRect/>
          </a:stretch>
        </p:blipFill>
        <p:spPr>
          <a:xfrm>
            <a:off x="148297" y="2377014"/>
            <a:ext cx="3175000" cy="1168400"/>
          </a:xfrm>
          <a:prstGeom prst="rect">
            <a:avLst/>
          </a:prstGeom>
        </p:spPr>
      </p:pic>
    </p:spTree>
    <p:extLst>
      <p:ext uri="{BB962C8B-B14F-4D97-AF65-F5344CB8AC3E}">
        <p14:creationId xmlns:p14="http://schemas.microsoft.com/office/powerpoint/2010/main" val="324799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FDC6-FE8D-F77F-3982-33BE9BBFAD4F}"/>
              </a:ext>
            </a:extLst>
          </p:cNvPr>
          <p:cNvSpPr>
            <a:spLocks noGrp="1"/>
          </p:cNvSpPr>
          <p:nvPr>
            <p:ph type="title"/>
          </p:nvPr>
        </p:nvSpPr>
        <p:spPr/>
        <p:txBody>
          <a:bodyPr/>
          <a:lstStyle/>
          <a:p>
            <a:r>
              <a:rPr lang="en-US" dirty="0"/>
              <a:t>Assignment submission using Google Forms</a:t>
            </a:r>
          </a:p>
        </p:txBody>
      </p:sp>
      <p:pic>
        <p:nvPicPr>
          <p:cNvPr id="4" name="Picture 3">
            <a:extLst>
              <a:ext uri="{FF2B5EF4-FFF2-40B4-BE49-F238E27FC236}">
                <a16:creationId xmlns:a16="http://schemas.microsoft.com/office/drawing/2014/main" id="{4232E2F3-CEE7-0868-BF97-F770DE2B5925}"/>
              </a:ext>
            </a:extLst>
          </p:cNvPr>
          <p:cNvPicPr>
            <a:picLocks noChangeAspect="1"/>
          </p:cNvPicPr>
          <p:nvPr/>
        </p:nvPicPr>
        <p:blipFill rotWithShape="1">
          <a:blip r:embed="rId2"/>
          <a:srcRect t="12339"/>
          <a:stretch/>
        </p:blipFill>
        <p:spPr>
          <a:xfrm>
            <a:off x="479778" y="698851"/>
            <a:ext cx="2908872" cy="5016149"/>
          </a:xfrm>
          <a:prstGeom prst="rect">
            <a:avLst/>
          </a:prstGeom>
        </p:spPr>
      </p:pic>
      <p:sp>
        <p:nvSpPr>
          <p:cNvPr id="5" name="TextBox 4">
            <a:extLst>
              <a:ext uri="{FF2B5EF4-FFF2-40B4-BE49-F238E27FC236}">
                <a16:creationId xmlns:a16="http://schemas.microsoft.com/office/drawing/2014/main" id="{73D4F073-B7A6-617C-0A8E-FD4ADC9343BD}"/>
              </a:ext>
            </a:extLst>
          </p:cNvPr>
          <p:cNvSpPr txBox="1"/>
          <p:nvPr/>
        </p:nvSpPr>
        <p:spPr>
          <a:xfrm>
            <a:off x="3720131" y="1303867"/>
            <a:ext cx="3505200" cy="246926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Each submission associated with a student.</a:t>
            </a: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Only required settings are exposed.</a:t>
            </a: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File upload directly possible.</a:t>
            </a:r>
          </a:p>
          <a:p>
            <a:pPr marL="285750" indent="-285750">
              <a:buFont typeface="Arial" panose="020B0604020202020204" pitchFamily="34" charset="0"/>
              <a:buChar char="•"/>
            </a:pP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Google Forms is cross-platform (even mobile!)</a:t>
            </a: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TextBox 5">
            <a:extLst>
              <a:ext uri="{FF2B5EF4-FFF2-40B4-BE49-F238E27FC236}">
                <a16:creationId xmlns:a16="http://schemas.microsoft.com/office/drawing/2014/main" id="{1EDEB473-0247-48CB-325F-443783DCCC88}"/>
              </a:ext>
            </a:extLst>
          </p:cNvPr>
          <p:cNvSpPr txBox="1"/>
          <p:nvPr/>
        </p:nvSpPr>
        <p:spPr>
          <a:xfrm>
            <a:off x="3655219" y="3889022"/>
            <a:ext cx="3635023" cy="1172757"/>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How do we manage all these submissions from multiple students?</a:t>
            </a: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How do the students receive the results from their simulations?</a:t>
            </a:r>
          </a:p>
        </p:txBody>
      </p:sp>
      <p:sp>
        <p:nvSpPr>
          <p:cNvPr id="7" name="Rectangle 6">
            <a:extLst>
              <a:ext uri="{FF2B5EF4-FFF2-40B4-BE49-F238E27FC236}">
                <a16:creationId xmlns:a16="http://schemas.microsoft.com/office/drawing/2014/main" id="{46F91A60-9747-1C1F-B9D8-9DABB7CF6BBB}"/>
              </a:ext>
            </a:extLst>
          </p:cNvPr>
          <p:cNvSpPr/>
          <p:nvPr/>
        </p:nvSpPr>
        <p:spPr>
          <a:xfrm>
            <a:off x="3655219" y="3838222"/>
            <a:ext cx="3549914" cy="12235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2">
            <a:extLst>
              <a:ext uri="{FF2B5EF4-FFF2-40B4-BE49-F238E27FC236}">
                <a16:creationId xmlns:a16="http://schemas.microsoft.com/office/drawing/2014/main" id="{CD8FB166-14AA-941D-3246-02591AC8072A}"/>
              </a:ext>
            </a:extLst>
          </p:cNvPr>
          <p:cNvSpPr>
            <a:spLocks noGrp="1"/>
          </p:cNvSpPr>
          <p:nvPr>
            <p:ph type="sldNum" sz="quarter" idx="12"/>
          </p:nvPr>
        </p:nvSpPr>
        <p:spPr>
          <a:xfrm>
            <a:off x="5905500" y="5410728"/>
            <a:ext cx="1714500" cy="304271"/>
          </a:xfrm>
        </p:spPr>
        <p:txBody>
          <a:bodyPr/>
          <a:lstStyle/>
          <a:p>
            <a:r>
              <a:rPr lang="it-IT" dirty="0"/>
              <a:t>	</a:t>
            </a:r>
            <a:r>
              <a:rPr lang="en-US" dirty="0"/>
              <a:t>8</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95887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1DEEB-E32D-94FB-9257-01D122DDA048}"/>
              </a:ext>
            </a:extLst>
          </p:cNvPr>
          <p:cNvSpPr>
            <a:spLocks noGrp="1"/>
          </p:cNvSpPr>
          <p:nvPr>
            <p:ph type="title"/>
          </p:nvPr>
        </p:nvSpPr>
        <p:spPr/>
        <p:txBody>
          <a:bodyPr/>
          <a:lstStyle/>
          <a:p>
            <a:r>
              <a:rPr lang="en-US" dirty="0"/>
              <a:t>Assignment management using Google Drive</a:t>
            </a:r>
          </a:p>
        </p:txBody>
      </p:sp>
      <p:sp>
        <p:nvSpPr>
          <p:cNvPr id="3" name="Slide Number Placeholder 2">
            <a:extLst>
              <a:ext uri="{FF2B5EF4-FFF2-40B4-BE49-F238E27FC236}">
                <a16:creationId xmlns:a16="http://schemas.microsoft.com/office/drawing/2014/main" id="{6F3B4985-7F36-E82B-F19F-9DD571DC6B5F}"/>
              </a:ext>
            </a:extLst>
          </p:cNvPr>
          <p:cNvSpPr>
            <a:spLocks noGrp="1"/>
          </p:cNvSpPr>
          <p:nvPr>
            <p:ph type="sldNum" sz="quarter" idx="12"/>
          </p:nvPr>
        </p:nvSpPr>
        <p:spPr/>
        <p:txBody>
          <a:bodyPr/>
          <a:lstStyle/>
          <a:p>
            <a:r>
              <a:rPr lang="it-IT" dirty="0"/>
              <a:t>	9</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4" name="Picture 3">
            <a:extLst>
              <a:ext uri="{FF2B5EF4-FFF2-40B4-BE49-F238E27FC236}">
                <a16:creationId xmlns:a16="http://schemas.microsoft.com/office/drawing/2014/main" id="{98D56256-0700-7512-6E1D-4958BB1B14F3}"/>
              </a:ext>
            </a:extLst>
          </p:cNvPr>
          <p:cNvPicPr>
            <a:picLocks noChangeAspect="1"/>
          </p:cNvPicPr>
          <p:nvPr/>
        </p:nvPicPr>
        <p:blipFill>
          <a:blip r:embed="rId2"/>
          <a:stretch>
            <a:fillRect/>
          </a:stretch>
        </p:blipFill>
        <p:spPr>
          <a:xfrm>
            <a:off x="414866" y="841276"/>
            <a:ext cx="3127022" cy="202987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5CF5AC1-0A2C-852A-0594-D3A7BFFC17D5}"/>
              </a:ext>
            </a:extLst>
          </p:cNvPr>
          <p:cNvPicPr>
            <a:picLocks noChangeAspect="1"/>
          </p:cNvPicPr>
          <p:nvPr/>
        </p:nvPicPr>
        <p:blipFill>
          <a:blip r:embed="rId3"/>
          <a:stretch>
            <a:fillRect/>
          </a:stretch>
        </p:blipFill>
        <p:spPr>
          <a:xfrm>
            <a:off x="414867" y="3007556"/>
            <a:ext cx="3127022" cy="10863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522D0B5-5749-7FC5-E76A-0210BAB90106}"/>
              </a:ext>
            </a:extLst>
          </p:cNvPr>
          <p:cNvPicPr>
            <a:picLocks noChangeAspect="1"/>
          </p:cNvPicPr>
          <p:nvPr/>
        </p:nvPicPr>
        <p:blipFill>
          <a:blip r:embed="rId4"/>
          <a:stretch>
            <a:fillRect/>
          </a:stretch>
        </p:blipFill>
        <p:spPr>
          <a:xfrm>
            <a:off x="414866" y="4230342"/>
            <a:ext cx="3127022" cy="106631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0880E89-9CF1-EDAF-2023-B1834EF0D6E9}"/>
              </a:ext>
            </a:extLst>
          </p:cNvPr>
          <p:cNvSpPr txBox="1"/>
          <p:nvPr/>
        </p:nvSpPr>
        <p:spPr>
          <a:xfrm>
            <a:off x="3855155" y="1483929"/>
            <a:ext cx="1727200" cy="740587"/>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Each student gets their own submission folder …</a:t>
            </a:r>
          </a:p>
        </p:txBody>
      </p:sp>
      <p:sp>
        <p:nvSpPr>
          <p:cNvPr id="10" name="TextBox 9">
            <a:extLst>
              <a:ext uri="{FF2B5EF4-FFF2-40B4-BE49-F238E27FC236}">
                <a16:creationId xmlns:a16="http://schemas.microsoft.com/office/drawing/2014/main" id="{0A3E6D05-BAA9-96BA-B33F-007DBDBED572}"/>
              </a:ext>
            </a:extLst>
          </p:cNvPr>
          <p:cNvSpPr txBox="1"/>
          <p:nvPr/>
        </p:nvSpPr>
        <p:spPr>
          <a:xfrm>
            <a:off x="3855155" y="3147497"/>
            <a:ext cx="1727200" cy="740587"/>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which contains folders for each assignment …</a:t>
            </a:r>
          </a:p>
        </p:txBody>
      </p:sp>
      <p:sp>
        <p:nvSpPr>
          <p:cNvPr id="11" name="TextBox 10">
            <a:extLst>
              <a:ext uri="{FF2B5EF4-FFF2-40B4-BE49-F238E27FC236}">
                <a16:creationId xmlns:a16="http://schemas.microsoft.com/office/drawing/2014/main" id="{1BC14B4A-C850-D08B-8B6E-51669131AD3A}"/>
              </a:ext>
            </a:extLst>
          </p:cNvPr>
          <p:cNvSpPr txBox="1"/>
          <p:nvPr/>
        </p:nvSpPr>
        <p:spPr>
          <a:xfrm>
            <a:off x="3855155" y="4393207"/>
            <a:ext cx="1727200" cy="740587"/>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with individual sub-folders for each simulation.</a:t>
            </a:r>
          </a:p>
        </p:txBody>
      </p:sp>
      <p:sp>
        <p:nvSpPr>
          <p:cNvPr id="12" name="TextBox 11">
            <a:extLst>
              <a:ext uri="{FF2B5EF4-FFF2-40B4-BE49-F238E27FC236}">
                <a16:creationId xmlns:a16="http://schemas.microsoft.com/office/drawing/2014/main" id="{FBFF006C-CD64-A853-64EA-D8CA9CCDA172}"/>
              </a:ext>
            </a:extLst>
          </p:cNvPr>
          <p:cNvSpPr txBox="1"/>
          <p:nvPr/>
        </p:nvSpPr>
        <p:spPr>
          <a:xfrm>
            <a:off x="5706534" y="2128949"/>
            <a:ext cx="1557866" cy="2037096"/>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The results from each submission (simulation) for a given assignment are available in the students’ submission folder, viewable only to themselves.</a:t>
            </a:r>
          </a:p>
        </p:txBody>
      </p:sp>
      <p:sp>
        <p:nvSpPr>
          <p:cNvPr id="13" name="Rectangle 12">
            <a:extLst>
              <a:ext uri="{FF2B5EF4-FFF2-40B4-BE49-F238E27FC236}">
                <a16:creationId xmlns:a16="http://schemas.microsoft.com/office/drawing/2014/main" id="{A093574B-B7DF-01C0-1CBF-1849E74A1E98}"/>
              </a:ext>
            </a:extLst>
          </p:cNvPr>
          <p:cNvSpPr/>
          <p:nvPr/>
        </p:nvSpPr>
        <p:spPr>
          <a:xfrm>
            <a:off x="5706533" y="2123448"/>
            <a:ext cx="1498600" cy="20425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689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p:txBody>
          <a:bodyPr/>
          <a:lstStyle/>
          <a:p>
            <a:r>
              <a:rPr lang="en-US" dirty="0"/>
              <a:t>Form to Flow</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a:t>
            </a:r>
            <a:r>
              <a:rPr lang="en-US" dirty="0"/>
              <a:t>10</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7" name="Picture 6">
            <a:extLst>
              <a:ext uri="{FF2B5EF4-FFF2-40B4-BE49-F238E27FC236}">
                <a16:creationId xmlns:a16="http://schemas.microsoft.com/office/drawing/2014/main" id="{C35550C6-6DE8-8BAC-DE66-9EB58943AB16}"/>
              </a:ext>
            </a:extLst>
          </p:cNvPr>
          <p:cNvPicPr>
            <a:picLocks noChangeAspect="1"/>
          </p:cNvPicPr>
          <p:nvPr/>
        </p:nvPicPr>
        <p:blipFill>
          <a:blip r:embed="rId2"/>
          <a:stretch>
            <a:fillRect/>
          </a:stretch>
        </p:blipFill>
        <p:spPr>
          <a:xfrm flipH="1">
            <a:off x="717095" y="4163769"/>
            <a:ext cx="961422" cy="759265"/>
          </a:xfrm>
          <a:prstGeom prst="rect">
            <a:avLst/>
          </a:prstGeom>
        </p:spPr>
      </p:pic>
      <p:pic>
        <p:nvPicPr>
          <p:cNvPr id="9" name="Picture 8">
            <a:extLst>
              <a:ext uri="{FF2B5EF4-FFF2-40B4-BE49-F238E27FC236}">
                <a16:creationId xmlns:a16="http://schemas.microsoft.com/office/drawing/2014/main" id="{8A26DCF3-D43B-2AC8-5C79-7A6D28635C3D}"/>
              </a:ext>
            </a:extLst>
          </p:cNvPr>
          <p:cNvPicPr>
            <a:picLocks noChangeAspect="1"/>
          </p:cNvPicPr>
          <p:nvPr/>
        </p:nvPicPr>
        <p:blipFill>
          <a:blip r:embed="rId3"/>
          <a:stretch>
            <a:fillRect/>
          </a:stretch>
        </p:blipFill>
        <p:spPr>
          <a:xfrm flipH="1">
            <a:off x="194096" y="4197363"/>
            <a:ext cx="557441" cy="725671"/>
          </a:xfrm>
          <a:prstGeom prst="rect">
            <a:avLst/>
          </a:prstGeom>
        </p:spPr>
      </p:pic>
      <p:pic>
        <p:nvPicPr>
          <p:cNvPr id="14" name="Picture 13">
            <a:extLst>
              <a:ext uri="{FF2B5EF4-FFF2-40B4-BE49-F238E27FC236}">
                <a16:creationId xmlns:a16="http://schemas.microsoft.com/office/drawing/2014/main" id="{EC17CA7B-E57D-66B3-A21D-82F41D0EA1DF}"/>
              </a:ext>
            </a:extLst>
          </p:cNvPr>
          <p:cNvPicPr>
            <a:picLocks noChangeAspect="1"/>
          </p:cNvPicPr>
          <p:nvPr/>
        </p:nvPicPr>
        <p:blipFill rotWithShape="1">
          <a:blip r:embed="rId4"/>
          <a:srcRect l="79393" r="958"/>
          <a:stretch/>
        </p:blipFill>
        <p:spPr>
          <a:xfrm>
            <a:off x="881717" y="2797478"/>
            <a:ext cx="632178" cy="841744"/>
          </a:xfrm>
          <a:prstGeom prst="rect">
            <a:avLst/>
          </a:prstGeom>
        </p:spPr>
      </p:pic>
      <p:pic>
        <p:nvPicPr>
          <p:cNvPr id="15" name="Picture 14">
            <a:extLst>
              <a:ext uri="{FF2B5EF4-FFF2-40B4-BE49-F238E27FC236}">
                <a16:creationId xmlns:a16="http://schemas.microsoft.com/office/drawing/2014/main" id="{8F8C38AC-3329-F2D6-1DBC-C06697F22719}"/>
              </a:ext>
            </a:extLst>
          </p:cNvPr>
          <p:cNvPicPr>
            <a:picLocks noChangeAspect="1"/>
          </p:cNvPicPr>
          <p:nvPr/>
        </p:nvPicPr>
        <p:blipFill rotWithShape="1">
          <a:blip r:embed="rId4"/>
          <a:srcRect l="61147" r="20432"/>
          <a:stretch/>
        </p:blipFill>
        <p:spPr>
          <a:xfrm>
            <a:off x="1437721" y="1447065"/>
            <a:ext cx="592667" cy="841744"/>
          </a:xfrm>
          <a:prstGeom prst="rect">
            <a:avLst/>
          </a:prstGeom>
        </p:spPr>
      </p:pic>
      <p:pic>
        <p:nvPicPr>
          <p:cNvPr id="16" name="Picture 15">
            <a:extLst>
              <a:ext uri="{FF2B5EF4-FFF2-40B4-BE49-F238E27FC236}">
                <a16:creationId xmlns:a16="http://schemas.microsoft.com/office/drawing/2014/main" id="{406AC153-EB8F-ED36-8DD9-935EA63E4098}"/>
              </a:ext>
            </a:extLst>
          </p:cNvPr>
          <p:cNvPicPr>
            <a:picLocks noChangeAspect="1"/>
          </p:cNvPicPr>
          <p:nvPr/>
        </p:nvPicPr>
        <p:blipFill rotWithShape="1">
          <a:blip r:embed="rId4"/>
          <a:srcRect l="40131" r="39343"/>
          <a:stretch/>
        </p:blipFill>
        <p:spPr>
          <a:xfrm>
            <a:off x="2015903" y="4197363"/>
            <a:ext cx="660400" cy="841744"/>
          </a:xfrm>
          <a:prstGeom prst="rect">
            <a:avLst/>
          </a:prstGeom>
        </p:spPr>
      </p:pic>
      <p:pic>
        <p:nvPicPr>
          <p:cNvPr id="18" name="Picture 17">
            <a:extLst>
              <a:ext uri="{FF2B5EF4-FFF2-40B4-BE49-F238E27FC236}">
                <a16:creationId xmlns:a16="http://schemas.microsoft.com/office/drawing/2014/main" id="{BC75439B-7022-CFB4-A428-F92402876B36}"/>
              </a:ext>
            </a:extLst>
          </p:cNvPr>
          <p:cNvPicPr>
            <a:picLocks noChangeAspect="1"/>
          </p:cNvPicPr>
          <p:nvPr/>
        </p:nvPicPr>
        <p:blipFill>
          <a:blip r:embed="rId5"/>
          <a:stretch>
            <a:fillRect/>
          </a:stretch>
        </p:blipFill>
        <p:spPr>
          <a:xfrm>
            <a:off x="3845853" y="4031031"/>
            <a:ext cx="1155606" cy="1058333"/>
          </a:xfrm>
          <a:prstGeom prst="rect">
            <a:avLst/>
          </a:prstGeom>
        </p:spPr>
      </p:pic>
      <p:pic>
        <p:nvPicPr>
          <p:cNvPr id="20" name="Picture 19">
            <a:extLst>
              <a:ext uri="{FF2B5EF4-FFF2-40B4-BE49-F238E27FC236}">
                <a16:creationId xmlns:a16="http://schemas.microsoft.com/office/drawing/2014/main" id="{EBF6AC8B-7DAA-1F2B-342D-3C4B183F2AB5}"/>
              </a:ext>
            </a:extLst>
          </p:cNvPr>
          <p:cNvPicPr>
            <a:picLocks noChangeAspect="1"/>
          </p:cNvPicPr>
          <p:nvPr/>
        </p:nvPicPr>
        <p:blipFill>
          <a:blip r:embed="rId6"/>
          <a:stretch>
            <a:fillRect/>
          </a:stretch>
        </p:blipFill>
        <p:spPr>
          <a:xfrm>
            <a:off x="2004671" y="2897167"/>
            <a:ext cx="678888" cy="572206"/>
          </a:xfrm>
          <a:prstGeom prst="rect">
            <a:avLst/>
          </a:prstGeom>
        </p:spPr>
      </p:pic>
      <p:cxnSp>
        <p:nvCxnSpPr>
          <p:cNvPr id="22" name="Straight Arrow Connector 21">
            <a:extLst>
              <a:ext uri="{FF2B5EF4-FFF2-40B4-BE49-F238E27FC236}">
                <a16:creationId xmlns:a16="http://schemas.microsoft.com/office/drawing/2014/main" id="{79AC02C4-752C-2693-9290-92EA6D5C0A38}"/>
              </a:ext>
            </a:extLst>
          </p:cNvPr>
          <p:cNvCxnSpPr>
            <a:stCxn id="7" idx="0"/>
          </p:cNvCxnSpPr>
          <p:nvPr/>
        </p:nvCxnSpPr>
        <p:spPr>
          <a:xfrm flipV="1">
            <a:off x="1197806" y="3680178"/>
            <a:ext cx="0" cy="483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09E797F-E9D0-9E9F-711F-EDC548D7614F}"/>
              </a:ext>
            </a:extLst>
          </p:cNvPr>
          <p:cNvCxnSpPr>
            <a:cxnSpLocks/>
          </p:cNvCxnSpPr>
          <p:nvPr/>
        </p:nvCxnSpPr>
        <p:spPr>
          <a:xfrm flipV="1">
            <a:off x="1281289" y="2350192"/>
            <a:ext cx="312865" cy="32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7038BCA-62D2-47F1-4FBD-5F50CC86FB9B}"/>
              </a:ext>
            </a:extLst>
          </p:cNvPr>
          <p:cNvCxnSpPr>
            <a:cxnSpLocks/>
          </p:cNvCxnSpPr>
          <p:nvPr/>
        </p:nvCxnSpPr>
        <p:spPr>
          <a:xfrm>
            <a:off x="2071511" y="2350192"/>
            <a:ext cx="272604" cy="377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7EE5C6-A349-41A8-B6E0-BEA2BE7AA9CE}"/>
              </a:ext>
            </a:extLst>
          </p:cNvPr>
          <p:cNvCxnSpPr/>
          <p:nvPr/>
        </p:nvCxnSpPr>
        <p:spPr>
          <a:xfrm>
            <a:off x="2346102" y="3639222"/>
            <a:ext cx="0" cy="458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1DFA09-5C64-59CD-3D4F-0034321956FF}"/>
              </a:ext>
            </a:extLst>
          </p:cNvPr>
          <p:cNvCxnSpPr>
            <a:cxnSpLocks/>
          </p:cNvCxnSpPr>
          <p:nvPr/>
        </p:nvCxnSpPr>
        <p:spPr>
          <a:xfrm>
            <a:off x="2737556" y="4447822"/>
            <a:ext cx="1108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FAB9BC9-27F2-998B-5724-AAFD4FB122B5}"/>
              </a:ext>
            </a:extLst>
          </p:cNvPr>
          <p:cNvPicPr>
            <a:picLocks noChangeAspect="1"/>
          </p:cNvPicPr>
          <p:nvPr/>
        </p:nvPicPr>
        <p:blipFill>
          <a:blip r:embed="rId7"/>
          <a:stretch>
            <a:fillRect/>
          </a:stretch>
        </p:blipFill>
        <p:spPr>
          <a:xfrm>
            <a:off x="2809593" y="4025293"/>
            <a:ext cx="902970" cy="344139"/>
          </a:xfrm>
          <a:prstGeom prst="rect">
            <a:avLst/>
          </a:prstGeom>
        </p:spPr>
      </p:pic>
      <p:cxnSp>
        <p:nvCxnSpPr>
          <p:cNvPr id="36" name="Straight Arrow Connector 35">
            <a:extLst>
              <a:ext uri="{FF2B5EF4-FFF2-40B4-BE49-F238E27FC236}">
                <a16:creationId xmlns:a16="http://schemas.microsoft.com/office/drawing/2014/main" id="{DF66B09B-FB0A-0BBC-8E63-5DE265A2D7B1}"/>
              </a:ext>
            </a:extLst>
          </p:cNvPr>
          <p:cNvCxnSpPr>
            <a:stCxn id="18" idx="1"/>
          </p:cNvCxnSpPr>
          <p:nvPr/>
        </p:nvCxnSpPr>
        <p:spPr>
          <a:xfrm flipH="1" flipV="1">
            <a:off x="2737556" y="4560197"/>
            <a:ext cx="11082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F1D7D05-99BF-81DF-522D-24F4379E86F6}"/>
              </a:ext>
            </a:extLst>
          </p:cNvPr>
          <p:cNvCxnSpPr>
            <a:endCxn id="7" idx="1"/>
          </p:cNvCxnSpPr>
          <p:nvPr/>
        </p:nvCxnSpPr>
        <p:spPr>
          <a:xfrm flipH="1">
            <a:off x="1678517" y="4543401"/>
            <a:ext cx="2744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B156E1F-67A7-2D4D-7E04-CD5761B44E59}"/>
              </a:ext>
            </a:extLst>
          </p:cNvPr>
          <p:cNvPicPr>
            <a:picLocks noChangeAspect="1"/>
          </p:cNvPicPr>
          <p:nvPr/>
        </p:nvPicPr>
        <p:blipFill rotWithShape="1">
          <a:blip r:embed="rId8"/>
          <a:srcRect b="25263"/>
          <a:stretch/>
        </p:blipFill>
        <p:spPr>
          <a:xfrm>
            <a:off x="3921531" y="222588"/>
            <a:ext cx="3044404" cy="3566607"/>
          </a:xfrm>
          <a:prstGeom prst="rect">
            <a:avLst/>
          </a:prstGeom>
          <a:ln>
            <a:noFill/>
          </a:ln>
          <a:effectLst>
            <a:outerShdw blurRad="292100" dist="139700" dir="2700000" algn="tl" rotWithShape="0">
              <a:srgbClr val="333333">
                <a:alpha val="65000"/>
              </a:srgbClr>
            </a:outerShdw>
          </a:effectLst>
        </p:spPr>
      </p:pic>
      <p:pic>
        <p:nvPicPr>
          <p:cNvPr id="46" name="Picture 45">
            <a:extLst>
              <a:ext uri="{FF2B5EF4-FFF2-40B4-BE49-F238E27FC236}">
                <a16:creationId xmlns:a16="http://schemas.microsoft.com/office/drawing/2014/main" id="{6C4EEE90-4263-36F4-5AE2-B8B3742C0E5C}"/>
              </a:ext>
            </a:extLst>
          </p:cNvPr>
          <p:cNvPicPr>
            <a:picLocks noChangeAspect="1"/>
          </p:cNvPicPr>
          <p:nvPr/>
        </p:nvPicPr>
        <p:blipFill>
          <a:blip r:embed="rId9"/>
          <a:stretch>
            <a:fillRect/>
          </a:stretch>
        </p:blipFill>
        <p:spPr>
          <a:xfrm>
            <a:off x="3438823" y="226845"/>
            <a:ext cx="3900710" cy="2987682"/>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854C4F2F-1E98-272A-B94F-ABA9E9A2022F}"/>
              </a:ext>
            </a:extLst>
          </p:cNvPr>
          <p:cNvPicPr>
            <a:picLocks noChangeAspect="1"/>
          </p:cNvPicPr>
          <p:nvPr/>
        </p:nvPicPr>
        <p:blipFill>
          <a:blip r:embed="rId10"/>
          <a:stretch>
            <a:fillRect/>
          </a:stretch>
        </p:blipFill>
        <p:spPr>
          <a:xfrm>
            <a:off x="3288739" y="447368"/>
            <a:ext cx="3909165" cy="3048759"/>
          </a:xfrm>
          <a:prstGeom prst="rect">
            <a:avLst/>
          </a:prstGeom>
          <a:ln>
            <a:noFill/>
          </a:ln>
          <a:effectLst>
            <a:outerShdw blurRad="292100" dist="139700" dir="2700000" algn="tl" rotWithShape="0">
              <a:srgbClr val="333333">
                <a:alpha val="65000"/>
              </a:srgbClr>
            </a:outerShdw>
          </a:effectLst>
        </p:spPr>
      </p:pic>
      <p:pic>
        <p:nvPicPr>
          <p:cNvPr id="50" name="Picture 49">
            <a:extLst>
              <a:ext uri="{FF2B5EF4-FFF2-40B4-BE49-F238E27FC236}">
                <a16:creationId xmlns:a16="http://schemas.microsoft.com/office/drawing/2014/main" id="{77800DBE-A4D9-96EE-0795-B1254E8D6F39}"/>
              </a:ext>
            </a:extLst>
          </p:cNvPr>
          <p:cNvPicPr>
            <a:picLocks noChangeAspect="1"/>
          </p:cNvPicPr>
          <p:nvPr/>
        </p:nvPicPr>
        <p:blipFill>
          <a:blip r:embed="rId11"/>
          <a:stretch>
            <a:fillRect/>
          </a:stretch>
        </p:blipFill>
        <p:spPr>
          <a:xfrm>
            <a:off x="3132780" y="226727"/>
            <a:ext cx="4206753" cy="3453451"/>
          </a:xfrm>
          <a:prstGeom prst="rect">
            <a:avLst/>
          </a:prstGeom>
          <a:ln>
            <a:noFill/>
          </a:ln>
          <a:effectLst>
            <a:outerShdw blurRad="292100" dist="139700" dir="2700000" algn="tl" rotWithShape="0">
              <a:srgbClr val="333333">
                <a:alpha val="65000"/>
              </a:srgbClr>
            </a:outerShdw>
          </a:effectLst>
        </p:spPr>
      </p:pic>
      <p:pic>
        <p:nvPicPr>
          <p:cNvPr id="52" name="Picture 51">
            <a:extLst>
              <a:ext uri="{FF2B5EF4-FFF2-40B4-BE49-F238E27FC236}">
                <a16:creationId xmlns:a16="http://schemas.microsoft.com/office/drawing/2014/main" id="{59AA488F-C481-3244-FAD3-220FEBEE0487}"/>
              </a:ext>
            </a:extLst>
          </p:cNvPr>
          <p:cNvPicPr>
            <a:picLocks noChangeAspect="1"/>
          </p:cNvPicPr>
          <p:nvPr/>
        </p:nvPicPr>
        <p:blipFill>
          <a:blip r:embed="rId12"/>
          <a:stretch>
            <a:fillRect/>
          </a:stretch>
        </p:blipFill>
        <p:spPr>
          <a:xfrm>
            <a:off x="3088656" y="710191"/>
            <a:ext cx="4441334" cy="2397802"/>
          </a:xfrm>
          <a:prstGeom prst="rect">
            <a:avLst/>
          </a:prstGeom>
          <a:ln>
            <a:noFill/>
          </a:ln>
          <a:effectLst>
            <a:outerShdw blurRad="292100" dist="139700" dir="2700000" algn="tl" rotWithShape="0">
              <a:srgbClr val="333333">
                <a:alpha val="65000"/>
              </a:srgbClr>
            </a:outerShdw>
          </a:effectLst>
        </p:spPr>
      </p:pic>
      <p:sp>
        <p:nvSpPr>
          <p:cNvPr id="59" name="TextBox 58">
            <a:extLst>
              <a:ext uri="{FF2B5EF4-FFF2-40B4-BE49-F238E27FC236}">
                <a16:creationId xmlns:a16="http://schemas.microsoft.com/office/drawing/2014/main" id="{D40470EA-0D91-6B39-9D49-D9D0F6C815A5}"/>
              </a:ext>
            </a:extLst>
          </p:cNvPr>
          <p:cNvSpPr txBox="1"/>
          <p:nvPr/>
        </p:nvSpPr>
        <p:spPr>
          <a:xfrm>
            <a:off x="287867" y="5130800"/>
            <a:ext cx="5537200" cy="308418"/>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Students only interact with Google Forms and Google Drive!</a:t>
            </a:r>
          </a:p>
        </p:txBody>
      </p:sp>
      <p:sp>
        <p:nvSpPr>
          <p:cNvPr id="4" name="TextBox 3">
            <a:extLst>
              <a:ext uri="{FF2B5EF4-FFF2-40B4-BE49-F238E27FC236}">
                <a16:creationId xmlns:a16="http://schemas.microsoft.com/office/drawing/2014/main" id="{748570D9-6D66-8315-0ADD-5E64EDDFBCF6}"/>
              </a:ext>
            </a:extLst>
          </p:cNvPr>
          <p:cNvSpPr txBox="1"/>
          <p:nvPr/>
        </p:nvSpPr>
        <p:spPr>
          <a:xfrm>
            <a:off x="3845853" y="1072444"/>
            <a:ext cx="2825880" cy="1172757"/>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Bash scripts on the cluster parse the submission to generate input files, submit simulation jobs to a queue, and copy back results and error messages</a:t>
            </a:r>
          </a:p>
        </p:txBody>
      </p:sp>
      <p:sp>
        <p:nvSpPr>
          <p:cNvPr id="5" name="TextBox 4">
            <a:extLst>
              <a:ext uri="{FF2B5EF4-FFF2-40B4-BE49-F238E27FC236}">
                <a16:creationId xmlns:a16="http://schemas.microsoft.com/office/drawing/2014/main" id="{F73945E7-FBE9-9736-8409-748E475CE80F}"/>
              </a:ext>
            </a:extLst>
          </p:cNvPr>
          <p:cNvSpPr txBox="1"/>
          <p:nvPr/>
        </p:nvSpPr>
        <p:spPr>
          <a:xfrm>
            <a:off x="5125156" y="4447822"/>
            <a:ext cx="1777749" cy="308418"/>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HPC cluster</a:t>
            </a:r>
          </a:p>
        </p:txBody>
      </p:sp>
    </p:spTree>
    <p:extLst>
      <p:ext uri="{BB962C8B-B14F-4D97-AF65-F5344CB8AC3E}">
        <p14:creationId xmlns:p14="http://schemas.microsoft.com/office/powerpoint/2010/main" val="199120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5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p:txBody>
          <a:bodyPr/>
          <a:lstStyle/>
          <a:p>
            <a:r>
              <a:rPr lang="en-US" dirty="0"/>
              <a:t>Front-end experience example</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11</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5" name="Picture 4">
            <a:extLst>
              <a:ext uri="{FF2B5EF4-FFF2-40B4-BE49-F238E27FC236}">
                <a16:creationId xmlns:a16="http://schemas.microsoft.com/office/drawing/2014/main" id="{C4DD1EAF-98B3-8606-1900-D88F4B9763B1}"/>
              </a:ext>
            </a:extLst>
          </p:cNvPr>
          <p:cNvPicPr>
            <a:picLocks noChangeAspect="1"/>
          </p:cNvPicPr>
          <p:nvPr/>
        </p:nvPicPr>
        <p:blipFill>
          <a:blip r:embed="rId2"/>
          <a:stretch>
            <a:fillRect/>
          </a:stretch>
        </p:blipFill>
        <p:spPr>
          <a:xfrm>
            <a:off x="4007554" y="1400030"/>
            <a:ext cx="3003507" cy="401069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B535ECC-540D-BE4B-C592-F63F31486F28}"/>
              </a:ext>
            </a:extLst>
          </p:cNvPr>
          <p:cNvPicPr>
            <a:picLocks noChangeAspect="1"/>
          </p:cNvPicPr>
          <p:nvPr/>
        </p:nvPicPr>
        <p:blipFill>
          <a:blip r:embed="rId3"/>
          <a:stretch>
            <a:fillRect/>
          </a:stretch>
        </p:blipFill>
        <p:spPr>
          <a:xfrm>
            <a:off x="617156" y="1936342"/>
            <a:ext cx="2892914" cy="347438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7404DAB-1EDC-ED5F-6EB4-9B776BE30246}"/>
              </a:ext>
            </a:extLst>
          </p:cNvPr>
          <p:cNvSpPr txBox="1"/>
          <p:nvPr/>
        </p:nvSpPr>
        <p:spPr>
          <a:xfrm>
            <a:off x="276578" y="727209"/>
            <a:ext cx="6005689" cy="956672"/>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Form </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to Flow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trialed in situ at Stanford University in Spring 2024.</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Simulations run using the Fidelity </a:t>
            </a:r>
            <a:r>
              <a:rPr lang="en-US" dirty="0" err="1">
                <a:latin typeface="CMU Sans Serif Medium" panose="02000603000000000000" pitchFamily="2" charset="0"/>
                <a:ea typeface="CMU Sans Serif Medium" panose="02000603000000000000" pitchFamily="2" charset="0"/>
                <a:cs typeface="CMU Sans Serif Medium" panose="02000603000000000000" pitchFamily="2" charset="0"/>
              </a:rPr>
              <a:t>CharLES</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solvers.</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Used the Yellowstone HPC system.</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One of the final projects:</a:t>
            </a:r>
          </a:p>
        </p:txBody>
      </p:sp>
    </p:spTree>
    <p:extLst>
      <p:ext uri="{BB962C8B-B14F-4D97-AF65-F5344CB8AC3E}">
        <p14:creationId xmlns:p14="http://schemas.microsoft.com/office/powerpoint/2010/main" val="269832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p:txBody>
          <a:bodyPr/>
          <a:lstStyle/>
          <a:p>
            <a:r>
              <a:rPr lang="en-US" dirty="0"/>
              <a:t>Front-end experience example from Spring 2024</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12</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4" name="Picture 3">
            <a:extLst>
              <a:ext uri="{FF2B5EF4-FFF2-40B4-BE49-F238E27FC236}">
                <a16:creationId xmlns:a16="http://schemas.microsoft.com/office/drawing/2014/main" id="{EB4F6EF8-BA33-5FB4-D83D-28BBC53C7B5A}"/>
              </a:ext>
            </a:extLst>
          </p:cNvPr>
          <p:cNvPicPr>
            <a:picLocks noChangeAspect="1"/>
          </p:cNvPicPr>
          <p:nvPr/>
        </p:nvPicPr>
        <p:blipFill rotWithShape="1">
          <a:blip r:embed="rId2"/>
          <a:srcRect l="16803" r="16634"/>
          <a:stretch/>
        </p:blipFill>
        <p:spPr>
          <a:xfrm>
            <a:off x="406400" y="2783240"/>
            <a:ext cx="2656965" cy="266115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7916E36-1D9C-8FF9-FF13-A76B0E7FE002}"/>
              </a:ext>
            </a:extLst>
          </p:cNvPr>
          <p:cNvPicPr>
            <a:picLocks noChangeAspect="1"/>
          </p:cNvPicPr>
          <p:nvPr/>
        </p:nvPicPr>
        <p:blipFill>
          <a:blip r:embed="rId3"/>
          <a:stretch>
            <a:fillRect/>
          </a:stretch>
        </p:blipFill>
        <p:spPr>
          <a:xfrm>
            <a:off x="4051400" y="3189641"/>
            <a:ext cx="2867377" cy="166708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E910E66-8400-DCC2-2BD1-5F5541BFDEC2}"/>
              </a:ext>
            </a:extLst>
          </p:cNvPr>
          <p:cNvSpPr txBox="1"/>
          <p:nvPr/>
        </p:nvSpPr>
        <p:spPr>
          <a:xfrm>
            <a:off x="287867" y="767644"/>
            <a:ext cx="6762044" cy="308418"/>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After submission, students receive the results in their submission folder on Google Drive</a:t>
            </a:r>
          </a:p>
        </p:txBody>
      </p:sp>
      <p:pic>
        <p:nvPicPr>
          <p:cNvPr id="10" name="Picture 9">
            <a:extLst>
              <a:ext uri="{FF2B5EF4-FFF2-40B4-BE49-F238E27FC236}">
                <a16:creationId xmlns:a16="http://schemas.microsoft.com/office/drawing/2014/main" id="{473194D7-2461-07A7-4CA6-553600D9BD84}"/>
              </a:ext>
            </a:extLst>
          </p:cNvPr>
          <p:cNvPicPr>
            <a:picLocks noChangeAspect="1"/>
          </p:cNvPicPr>
          <p:nvPr/>
        </p:nvPicPr>
        <p:blipFill>
          <a:blip r:embed="rId4"/>
          <a:stretch>
            <a:fillRect/>
          </a:stretch>
        </p:blipFill>
        <p:spPr>
          <a:xfrm>
            <a:off x="1440744" y="1247275"/>
            <a:ext cx="4464756" cy="13647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73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p:txBody>
          <a:bodyPr/>
          <a:lstStyle/>
          <a:p>
            <a:r>
              <a:rPr lang="en-US" dirty="0"/>
              <a:t>Form to Flow </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a:t>
            </a:r>
            <a:r>
              <a:rPr lang="en-US" dirty="0"/>
              <a:t>13</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extLst>
              <a:ext uri="{FF2B5EF4-FFF2-40B4-BE49-F238E27FC236}">
                <a16:creationId xmlns:a16="http://schemas.microsoft.com/office/drawing/2014/main" id="{A2744989-14A9-7E43-6A94-CB47C2F08CBB}"/>
              </a:ext>
            </a:extLst>
          </p:cNvPr>
          <p:cNvSpPr txBox="1"/>
          <p:nvPr/>
        </p:nvSpPr>
        <p:spPr>
          <a:xfrm>
            <a:off x="175748" y="1997209"/>
            <a:ext cx="7268503" cy="2469266"/>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 workflow for handling software access to students that</a:t>
            </a:r>
          </a:p>
          <a:p>
            <a:pPr marL="285750" indent="-285750">
              <a:buFont typeface="Arial" panose="020B0604020202020204" pitchFamily="34" charset="0"/>
              <a:buChar char="•"/>
            </a:pP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Abstracts away unnecessary features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of the simulation tool.</a:t>
            </a:r>
          </a:p>
          <a:p>
            <a:pPr marL="285750" indent="-285750">
              <a:buFont typeface="Arial" panose="020B0604020202020204" pitchFamily="34" charset="0"/>
              <a:buChar char="•"/>
            </a:pP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Standardizes hardware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across all students.</a:t>
            </a: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Some other preferred features:</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Allows students to use their own computers.</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Is agnostic to the specific tool used for the simulations.</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Does not present additional cost burden for course organization.</a:t>
            </a: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7" name="Graphic 6" descr="Tick with solid fill">
            <a:extLst>
              <a:ext uri="{FF2B5EF4-FFF2-40B4-BE49-F238E27FC236}">
                <a16:creationId xmlns:a16="http://schemas.microsoft.com/office/drawing/2014/main" id="{12EF93D8-5C83-095A-1DA1-02250AE43B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9999" y="2461683"/>
            <a:ext cx="379589" cy="379589"/>
          </a:xfrm>
          <a:prstGeom prst="rect">
            <a:avLst/>
          </a:prstGeom>
        </p:spPr>
      </p:pic>
      <p:pic>
        <p:nvPicPr>
          <p:cNvPr id="9" name="Graphic 8" descr="Tick with solid fill">
            <a:extLst>
              <a:ext uri="{FF2B5EF4-FFF2-40B4-BE49-F238E27FC236}">
                <a16:creationId xmlns:a16="http://schemas.microsoft.com/office/drawing/2014/main" id="{B984C140-FD47-B0D5-85B7-8CD02B25B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0187" y="2138429"/>
            <a:ext cx="379589" cy="379589"/>
          </a:xfrm>
          <a:prstGeom prst="rect">
            <a:avLst/>
          </a:prstGeom>
        </p:spPr>
      </p:pic>
      <p:pic>
        <p:nvPicPr>
          <p:cNvPr id="12" name="Graphic 11" descr="Tick with solid fill">
            <a:extLst>
              <a:ext uri="{FF2B5EF4-FFF2-40B4-BE49-F238E27FC236}">
                <a16:creationId xmlns:a16="http://schemas.microsoft.com/office/drawing/2014/main" id="{5D545800-CCDA-DE4E-13A2-7BFDE08081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6878" y="2933809"/>
            <a:ext cx="379589" cy="379589"/>
          </a:xfrm>
          <a:prstGeom prst="rect">
            <a:avLst/>
          </a:prstGeom>
        </p:spPr>
      </p:pic>
      <p:pic>
        <p:nvPicPr>
          <p:cNvPr id="13" name="Graphic 12" descr="Tick with solid fill">
            <a:extLst>
              <a:ext uri="{FF2B5EF4-FFF2-40B4-BE49-F238E27FC236}">
                <a16:creationId xmlns:a16="http://schemas.microsoft.com/office/drawing/2014/main" id="{F943DFEA-A61A-A878-7011-B757851336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0533" y="3178527"/>
            <a:ext cx="379589" cy="379589"/>
          </a:xfrm>
          <a:prstGeom prst="rect">
            <a:avLst/>
          </a:prstGeom>
        </p:spPr>
      </p:pic>
      <p:pic>
        <p:nvPicPr>
          <p:cNvPr id="14" name="Graphic 13" descr="Tick with solid fill">
            <a:extLst>
              <a:ext uri="{FF2B5EF4-FFF2-40B4-BE49-F238E27FC236}">
                <a16:creationId xmlns:a16="http://schemas.microsoft.com/office/drawing/2014/main" id="{8BF4FF88-3B45-B58D-2667-324C4E8CF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8665" y="3440884"/>
            <a:ext cx="379589" cy="379589"/>
          </a:xfrm>
          <a:prstGeom prst="rect">
            <a:avLst/>
          </a:prstGeom>
        </p:spPr>
      </p:pic>
    </p:spTree>
    <p:extLst>
      <p:ext uri="{BB962C8B-B14F-4D97-AF65-F5344CB8AC3E}">
        <p14:creationId xmlns:p14="http://schemas.microsoft.com/office/powerpoint/2010/main" val="271274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p:txBody>
          <a:bodyPr/>
          <a:lstStyle/>
          <a:p>
            <a:r>
              <a:rPr lang="en-US" dirty="0"/>
              <a:t>Benefits</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13</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extLst>
              <a:ext uri="{FF2B5EF4-FFF2-40B4-BE49-F238E27FC236}">
                <a16:creationId xmlns:a16="http://schemas.microsoft.com/office/drawing/2014/main" id="{B831FE59-8A6D-1FAA-0B62-2E92760B3511}"/>
              </a:ext>
            </a:extLst>
          </p:cNvPr>
          <p:cNvSpPr txBox="1"/>
          <p:nvPr/>
        </p:nvSpPr>
        <p:spPr>
          <a:xfrm>
            <a:off x="148297" y="812800"/>
            <a:ext cx="7223347" cy="268535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Enables use of HPC systems and performant solvers for all students.</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Easy monitoring of student progress and troubleshooting.</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Only exposes the parts of the tools that are required for the students’ understanding of class materials</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Portable and modular; can use any solver or software.</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Only uses free tools with robust support.</a:t>
            </a:r>
          </a:p>
          <a:p>
            <a:pPr marL="285750" indent="-285750">
              <a:buFont typeface="Arial" panose="020B0604020202020204" pitchFamily="34" charset="0"/>
              <a:buChar char="•"/>
            </a:pP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285750" indent="-285750">
              <a:buFont typeface="Arial" panose="020B0604020202020204" pitchFamily="34" charset="0"/>
              <a:buChar char="•"/>
            </a:pP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Cons:</a:t>
            </a: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Requires initial time investment by teaching team.</a:t>
            </a:r>
          </a:p>
          <a:p>
            <a:pPr marL="285750" indent="-285750">
              <a:buFont typeface="Arial" panose="020B0604020202020204" pitchFamily="34" charset="0"/>
              <a:buChar char="•"/>
            </a:pP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Rectangle 4">
            <a:extLst>
              <a:ext uri="{FF2B5EF4-FFF2-40B4-BE49-F238E27FC236}">
                <a16:creationId xmlns:a16="http://schemas.microsoft.com/office/drawing/2014/main" id="{96ABB864-4C3C-1EF0-DA79-B967A5E2D8AA}"/>
              </a:ext>
            </a:extLst>
          </p:cNvPr>
          <p:cNvSpPr/>
          <p:nvPr/>
        </p:nvSpPr>
        <p:spPr>
          <a:xfrm>
            <a:off x="2187748" y="3756146"/>
            <a:ext cx="3334824" cy="923330"/>
          </a:xfrm>
          <a:prstGeom prst="rect">
            <a:avLst/>
          </a:prstGeom>
          <a:noFill/>
        </p:spPr>
        <p:txBody>
          <a:bodyPr wrap="none" lIns="91440" tIns="45720" rIns="91440" bIns="45720">
            <a:spAutoFit/>
          </a:bodyPr>
          <a:lstStyle/>
          <a:p>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MU Sans Serif Medium" panose="02000603000000000000" pitchFamily="2" charset="0"/>
                <a:ea typeface="CMU Sans Serif Medium" panose="02000603000000000000" pitchFamily="2" charset="0"/>
                <a:cs typeface="CMU Sans Serif Medium" panose="02000603000000000000" pitchFamily="2" charset="0"/>
              </a:rPr>
              <a:t>Questions?</a:t>
            </a:r>
          </a:p>
        </p:txBody>
      </p:sp>
    </p:spTree>
    <p:extLst>
      <p:ext uri="{BB962C8B-B14F-4D97-AF65-F5344CB8AC3E}">
        <p14:creationId xmlns:p14="http://schemas.microsoft.com/office/powerpoint/2010/main" val="260817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a:xfrm>
            <a:off x="148297" y="222588"/>
            <a:ext cx="6997570" cy="504621"/>
          </a:xfrm>
        </p:spPr>
        <p:txBody>
          <a:bodyPr>
            <a:normAutofit/>
          </a:bodyPr>
          <a:lstStyle/>
          <a:p>
            <a:r>
              <a:rPr lang="en-US" dirty="0"/>
              <a:t>Motivation: a course in computational engineering</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a:t>
            </a:r>
            <a:r>
              <a:rPr lang="en-US" dirty="0"/>
              <a:t>1</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extLst>
              <a:ext uri="{FF2B5EF4-FFF2-40B4-BE49-F238E27FC236}">
                <a16:creationId xmlns:a16="http://schemas.microsoft.com/office/drawing/2014/main" id="{B7648F3A-4874-0101-4D61-228FF5BD93C3}"/>
              </a:ext>
            </a:extLst>
          </p:cNvPr>
          <p:cNvSpPr txBox="1"/>
          <p:nvPr/>
        </p:nvSpPr>
        <p:spPr>
          <a:xfrm>
            <a:off x="197555" y="727209"/>
            <a:ext cx="7191023" cy="2469266"/>
          </a:xfrm>
          <a:prstGeom prst="rect">
            <a:avLst/>
          </a:prstGeom>
          <a:noFill/>
        </p:spPr>
        <p:txBody>
          <a:bodyPr wrap="square" rtlCol="0">
            <a:spAutoFit/>
          </a:bodyPr>
          <a:lstStyle/>
          <a:p>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The course</a:t>
            </a:r>
          </a:p>
          <a:p>
            <a:endParaRPr lang="en-US" b="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i="1" dirty="0">
                <a:latin typeface="CMU SANS SERIF MEDIUM" panose="02000603000000000000" pitchFamily="2" charset="0"/>
                <a:ea typeface="CMU SANS SERIF MEDIUM" panose="02000603000000000000" pitchFamily="2" charset="0"/>
                <a:cs typeface="CMU SANS SERIF MEDIUM" panose="02000603000000000000" pitchFamily="2" charset="0"/>
              </a:rPr>
              <a:t>From the course description of ME 123 at Stanford University … </a:t>
            </a:r>
          </a:p>
          <a:p>
            <a:endParaRPr lang="en-US"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This course introduces Computational Engineering, emphasizing the analysis of flow, structural and thermal characteristics for optimizing engineering systems such as wind turbines and biomedical devices. Designed for students with limited computational experience, it combines lectures and hands-on tutorials to teach geometry </a:t>
            </a:r>
            <a:r>
              <a:rPr lang="en-IN" dirty="0" err="1">
                <a:latin typeface="CMU Sans Serif Medium" panose="02000603000000000000" pitchFamily="2" charset="0"/>
                <a:ea typeface="CMU Sans Serif Medium" panose="02000603000000000000" pitchFamily="2" charset="0"/>
                <a:cs typeface="CMU Sans Serif Medium" panose="02000603000000000000" pitchFamily="2" charset="0"/>
              </a:rPr>
              <a:t>modeling</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mesh generation, solution strategies, and post-processing. Key concepts include Verification and Validation for simulation accuracy and advanced topics like turbulence </a:t>
            </a:r>
            <a:r>
              <a:rPr lang="en-IN" dirty="0" err="1">
                <a:latin typeface="CMU Sans Serif Medium" panose="02000603000000000000" pitchFamily="2" charset="0"/>
                <a:ea typeface="CMU Sans Serif Medium" panose="02000603000000000000" pitchFamily="2" charset="0"/>
                <a:cs typeface="CMU Sans Serif Medium" panose="02000603000000000000" pitchFamily="2" charset="0"/>
              </a:rPr>
              <a:t>modeling</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and automation. The course culminates in an industry-inspired project. …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Tree>
    <p:extLst>
      <p:ext uri="{BB962C8B-B14F-4D97-AF65-F5344CB8AC3E}">
        <p14:creationId xmlns:p14="http://schemas.microsoft.com/office/powerpoint/2010/main" val="2380317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a:xfrm>
            <a:off x="148297" y="222588"/>
            <a:ext cx="6997570" cy="504621"/>
          </a:xfrm>
        </p:spPr>
        <p:txBody>
          <a:bodyPr>
            <a:normAutofit/>
          </a:bodyPr>
          <a:lstStyle/>
          <a:p>
            <a:r>
              <a:rPr lang="en-US" dirty="0"/>
              <a:t>Motivation: a course in computational engineering</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a:t>
            </a:r>
            <a:r>
              <a:rPr lang="en-US" dirty="0"/>
              <a:t>1</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extLst>
              <a:ext uri="{FF2B5EF4-FFF2-40B4-BE49-F238E27FC236}">
                <a16:creationId xmlns:a16="http://schemas.microsoft.com/office/drawing/2014/main" id="{B7648F3A-4874-0101-4D61-228FF5BD93C3}"/>
              </a:ext>
            </a:extLst>
          </p:cNvPr>
          <p:cNvSpPr txBox="1"/>
          <p:nvPr/>
        </p:nvSpPr>
        <p:spPr>
          <a:xfrm>
            <a:off x="197555" y="727209"/>
            <a:ext cx="7191023" cy="2469266"/>
          </a:xfrm>
          <a:prstGeom prst="rect">
            <a:avLst/>
          </a:prstGeom>
          <a:noFill/>
        </p:spPr>
        <p:txBody>
          <a:bodyPr wrap="square" rtlCol="0">
            <a:spAutoFit/>
          </a:bodyPr>
          <a:lstStyle/>
          <a:p>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The course</a:t>
            </a:r>
          </a:p>
          <a:p>
            <a:endParaRPr lang="en-US" b="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i="1" dirty="0">
                <a:latin typeface="CMU SANS SERIF MEDIUM" panose="02000603000000000000" pitchFamily="2" charset="0"/>
                <a:ea typeface="CMU SANS SERIF MEDIUM" panose="02000603000000000000" pitchFamily="2" charset="0"/>
                <a:cs typeface="CMU SANS SERIF MEDIUM" panose="02000603000000000000" pitchFamily="2" charset="0"/>
              </a:rPr>
              <a:t>From the course description of ME 123 at Stanford University … </a:t>
            </a:r>
          </a:p>
          <a:p>
            <a:endParaRPr lang="en-US"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This course </a:t>
            </a:r>
            <a:r>
              <a:rPr lang="en-IN" u="sng" dirty="0">
                <a:latin typeface="CMU Sans Serif Medium" panose="02000603000000000000" pitchFamily="2" charset="0"/>
                <a:ea typeface="CMU Sans Serif Medium" panose="02000603000000000000" pitchFamily="2" charset="0"/>
                <a:cs typeface="CMU Sans Serif Medium" panose="02000603000000000000" pitchFamily="2" charset="0"/>
              </a:rPr>
              <a:t>introduces Computational Engineering</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emphasizing the </a:t>
            </a:r>
            <a:r>
              <a:rPr lang="en-IN" u="sng" dirty="0">
                <a:latin typeface="CMU Sans Serif Medium" panose="02000603000000000000" pitchFamily="2" charset="0"/>
                <a:ea typeface="CMU Sans Serif Medium" panose="02000603000000000000" pitchFamily="2" charset="0"/>
                <a:cs typeface="CMU Sans Serif Medium" panose="02000603000000000000" pitchFamily="2" charset="0"/>
              </a:rPr>
              <a:t>analysis of flow, structural and thermal characteristics for optimizing engineering systems</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such as wind turbines and biomedical devices. Designed for students with limited computational experience, it combines lectures and hands-on tutorials to teach </a:t>
            </a:r>
            <a:r>
              <a:rPr lang="en-IN" u="sng" dirty="0">
                <a:latin typeface="CMU Sans Serif Medium" panose="02000603000000000000" pitchFamily="2" charset="0"/>
                <a:ea typeface="CMU Sans Serif Medium" panose="02000603000000000000" pitchFamily="2" charset="0"/>
                <a:cs typeface="CMU Sans Serif Medium" panose="02000603000000000000" pitchFamily="2" charset="0"/>
              </a:rPr>
              <a:t>geometry </a:t>
            </a:r>
            <a:r>
              <a:rPr lang="en-IN" u="sng" dirty="0" err="1">
                <a:latin typeface="CMU Sans Serif Medium" panose="02000603000000000000" pitchFamily="2" charset="0"/>
                <a:ea typeface="CMU Sans Serif Medium" panose="02000603000000000000" pitchFamily="2" charset="0"/>
                <a:cs typeface="CMU Sans Serif Medium" panose="02000603000000000000" pitchFamily="2" charset="0"/>
              </a:rPr>
              <a:t>modeling</a:t>
            </a:r>
            <a:r>
              <a:rPr lang="en-IN" u="sng" dirty="0">
                <a:latin typeface="CMU Sans Serif Medium" panose="02000603000000000000" pitchFamily="2" charset="0"/>
                <a:ea typeface="CMU Sans Serif Medium" panose="02000603000000000000" pitchFamily="2" charset="0"/>
                <a:cs typeface="CMU Sans Serif Medium" panose="02000603000000000000" pitchFamily="2" charset="0"/>
              </a:rPr>
              <a:t>, mesh generation, solution strategies, and post-processing</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Key concepts include Verification and Validation for simulation accuracy and advanced topics like turbulence </a:t>
            </a:r>
            <a:r>
              <a:rPr lang="en-IN" dirty="0" err="1">
                <a:latin typeface="CMU Sans Serif Medium" panose="02000603000000000000" pitchFamily="2" charset="0"/>
                <a:ea typeface="CMU Sans Serif Medium" panose="02000603000000000000" pitchFamily="2" charset="0"/>
                <a:cs typeface="CMU Sans Serif Medium" panose="02000603000000000000" pitchFamily="2" charset="0"/>
              </a:rPr>
              <a:t>modeling</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and automation. The course culminates in an industry-inspired project. …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Tree>
    <p:extLst>
      <p:ext uri="{BB962C8B-B14F-4D97-AF65-F5344CB8AC3E}">
        <p14:creationId xmlns:p14="http://schemas.microsoft.com/office/powerpoint/2010/main" val="1061581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a:xfrm>
            <a:off x="148297" y="222588"/>
            <a:ext cx="6997570" cy="504621"/>
          </a:xfrm>
        </p:spPr>
        <p:txBody>
          <a:bodyPr>
            <a:normAutofit/>
          </a:bodyPr>
          <a:lstStyle/>
          <a:p>
            <a:r>
              <a:rPr lang="en-US" dirty="0"/>
              <a:t>Motivation: a course in computational engineering</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a:t>
            </a:r>
            <a:r>
              <a:rPr lang="en-US" dirty="0"/>
              <a:t>1</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extLst>
              <a:ext uri="{FF2B5EF4-FFF2-40B4-BE49-F238E27FC236}">
                <a16:creationId xmlns:a16="http://schemas.microsoft.com/office/drawing/2014/main" id="{B7648F3A-4874-0101-4D61-228FF5BD93C3}"/>
              </a:ext>
            </a:extLst>
          </p:cNvPr>
          <p:cNvSpPr txBox="1"/>
          <p:nvPr/>
        </p:nvSpPr>
        <p:spPr>
          <a:xfrm>
            <a:off x="197555" y="727209"/>
            <a:ext cx="7191023" cy="2469266"/>
          </a:xfrm>
          <a:prstGeom prst="rect">
            <a:avLst/>
          </a:prstGeom>
          <a:noFill/>
        </p:spPr>
        <p:txBody>
          <a:bodyPr wrap="square" rtlCol="0">
            <a:spAutoFit/>
          </a:bodyPr>
          <a:lstStyle/>
          <a:p>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The course</a:t>
            </a:r>
          </a:p>
          <a:p>
            <a:endParaRPr lang="en-US" b="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i="1" dirty="0">
                <a:latin typeface="CMU SANS SERIF MEDIUM" panose="02000603000000000000" pitchFamily="2" charset="0"/>
                <a:ea typeface="CMU SANS SERIF MEDIUM" panose="02000603000000000000" pitchFamily="2" charset="0"/>
                <a:cs typeface="CMU SANS SERIF MEDIUM" panose="02000603000000000000" pitchFamily="2" charset="0"/>
              </a:rPr>
              <a:t>From the course description of ME 123 at Stanford University … </a:t>
            </a:r>
          </a:p>
          <a:p>
            <a:endParaRPr lang="en-US"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This course </a:t>
            </a:r>
            <a:r>
              <a:rPr lang="en-IN" u="sng" dirty="0">
                <a:latin typeface="CMU Sans Serif Medium" panose="02000603000000000000" pitchFamily="2" charset="0"/>
                <a:ea typeface="CMU Sans Serif Medium" panose="02000603000000000000" pitchFamily="2" charset="0"/>
                <a:cs typeface="CMU Sans Serif Medium" panose="02000603000000000000" pitchFamily="2" charset="0"/>
              </a:rPr>
              <a:t>introduces Computational Engineering</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emphasizing the </a:t>
            </a:r>
            <a:r>
              <a:rPr lang="en-IN" u="sng" dirty="0">
                <a:latin typeface="CMU Sans Serif Medium" panose="02000603000000000000" pitchFamily="2" charset="0"/>
                <a:ea typeface="CMU Sans Serif Medium" panose="02000603000000000000" pitchFamily="2" charset="0"/>
                <a:cs typeface="CMU Sans Serif Medium" panose="02000603000000000000" pitchFamily="2" charset="0"/>
              </a:rPr>
              <a:t>analysis of flow, structural and thermal characteristics for optimizing engineering systems</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such as wind turbines and biomedical devices. </a:t>
            </a:r>
            <a:r>
              <a:rPr lang="en-IN"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rPr>
              <a:t>Designed for students with limited computational experience</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it combines lectures and hands-on tutorials to teach </a:t>
            </a:r>
            <a:r>
              <a:rPr lang="en-IN" u="sng" dirty="0">
                <a:latin typeface="CMU Sans Serif Medium" panose="02000603000000000000" pitchFamily="2" charset="0"/>
                <a:ea typeface="CMU Sans Serif Medium" panose="02000603000000000000" pitchFamily="2" charset="0"/>
                <a:cs typeface="CMU Sans Serif Medium" panose="02000603000000000000" pitchFamily="2" charset="0"/>
              </a:rPr>
              <a:t>geometry </a:t>
            </a:r>
            <a:r>
              <a:rPr lang="en-IN" u="sng" dirty="0" err="1">
                <a:latin typeface="CMU Sans Serif Medium" panose="02000603000000000000" pitchFamily="2" charset="0"/>
                <a:ea typeface="CMU Sans Serif Medium" panose="02000603000000000000" pitchFamily="2" charset="0"/>
                <a:cs typeface="CMU Sans Serif Medium" panose="02000603000000000000" pitchFamily="2" charset="0"/>
              </a:rPr>
              <a:t>modeling</a:t>
            </a:r>
            <a:r>
              <a:rPr lang="en-IN" u="sng" dirty="0">
                <a:latin typeface="CMU Sans Serif Medium" panose="02000603000000000000" pitchFamily="2" charset="0"/>
                <a:ea typeface="CMU Sans Serif Medium" panose="02000603000000000000" pitchFamily="2" charset="0"/>
                <a:cs typeface="CMU Sans Serif Medium" panose="02000603000000000000" pitchFamily="2" charset="0"/>
              </a:rPr>
              <a:t>, mesh generation, solution strategies, and post-processing</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Key concepts include Verification and Validation for simulation accuracy and advanced topics like turbulence </a:t>
            </a:r>
            <a:r>
              <a:rPr lang="en-IN" dirty="0" err="1">
                <a:latin typeface="CMU Sans Serif Medium" panose="02000603000000000000" pitchFamily="2" charset="0"/>
                <a:ea typeface="CMU Sans Serif Medium" panose="02000603000000000000" pitchFamily="2" charset="0"/>
                <a:cs typeface="CMU Sans Serif Medium" panose="02000603000000000000" pitchFamily="2" charset="0"/>
              </a:rPr>
              <a:t>modeling</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and automation. The course culminates in </a:t>
            </a:r>
            <a:r>
              <a:rPr lang="en-IN"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rPr>
              <a:t>an industry-inspired project</a:t>
            </a:r>
            <a:r>
              <a:rPr lang="en-IN" dirty="0">
                <a:latin typeface="CMU Sans Serif Medium" panose="02000603000000000000" pitchFamily="2" charset="0"/>
                <a:ea typeface="CMU Sans Serif Medium" panose="02000603000000000000" pitchFamily="2" charset="0"/>
                <a:cs typeface="CMU Sans Serif Medium" panose="02000603000000000000" pitchFamily="2" charset="0"/>
              </a:rPr>
              <a:t>. …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Tree>
    <p:extLst>
      <p:ext uri="{BB962C8B-B14F-4D97-AF65-F5344CB8AC3E}">
        <p14:creationId xmlns:p14="http://schemas.microsoft.com/office/powerpoint/2010/main" val="3630339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a:xfrm>
            <a:off x="148297" y="222588"/>
            <a:ext cx="6997570" cy="504621"/>
          </a:xfrm>
        </p:spPr>
        <p:txBody>
          <a:bodyPr>
            <a:normAutofit/>
          </a:bodyPr>
          <a:lstStyle/>
          <a:p>
            <a:r>
              <a:rPr lang="en-US" dirty="0"/>
              <a:t>Motivation: a course in computational engineering</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a:t>
            </a:r>
            <a:r>
              <a:rPr lang="en-US" dirty="0"/>
              <a:t>2</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extLst>
              <a:ext uri="{FF2B5EF4-FFF2-40B4-BE49-F238E27FC236}">
                <a16:creationId xmlns:a16="http://schemas.microsoft.com/office/drawing/2014/main" id="{B7648F3A-4874-0101-4D61-228FF5BD93C3}"/>
              </a:ext>
            </a:extLst>
          </p:cNvPr>
          <p:cNvSpPr txBox="1"/>
          <p:nvPr/>
        </p:nvSpPr>
        <p:spPr>
          <a:xfrm>
            <a:off x="148297" y="2163079"/>
            <a:ext cx="7191023" cy="1388842"/>
          </a:xfrm>
          <a:prstGeom prst="rect">
            <a:avLst/>
          </a:prstGeom>
          <a:noFill/>
        </p:spPr>
        <p:txBody>
          <a:bodyPr wrap="square" rtlCol="0">
            <a:spAutoFit/>
          </a:bodyPr>
          <a:lstStyle/>
          <a:p>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The students</a:t>
            </a:r>
          </a:p>
          <a:p>
            <a:endParaRPr lang="en-US" b="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Prerequisites: Introductory solid, thermal and fluid mechanics courses.</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Upper-level undergraduates in mechanical or biomedical engineering.</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Have basic familiarity with CAD tools.</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Do not have much HPC or Unix system experience.</a:t>
            </a:r>
          </a:p>
        </p:txBody>
      </p:sp>
    </p:spTree>
    <p:extLst>
      <p:ext uri="{BB962C8B-B14F-4D97-AF65-F5344CB8AC3E}">
        <p14:creationId xmlns:p14="http://schemas.microsoft.com/office/powerpoint/2010/main" val="1691783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a:xfrm>
            <a:off x="148297" y="222588"/>
            <a:ext cx="6997570" cy="504621"/>
          </a:xfrm>
        </p:spPr>
        <p:txBody>
          <a:bodyPr>
            <a:normAutofit/>
          </a:bodyPr>
          <a:lstStyle/>
          <a:p>
            <a:r>
              <a:rPr lang="en-US" dirty="0"/>
              <a:t>Motivation: a course in computational engineering</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a:t>
            </a:r>
            <a:r>
              <a:rPr lang="en-US" dirty="0"/>
              <a:t>3</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extLst>
              <a:ext uri="{FF2B5EF4-FFF2-40B4-BE49-F238E27FC236}">
                <a16:creationId xmlns:a16="http://schemas.microsoft.com/office/drawing/2014/main" id="{B7648F3A-4874-0101-4D61-228FF5BD93C3}"/>
              </a:ext>
            </a:extLst>
          </p:cNvPr>
          <p:cNvSpPr txBox="1"/>
          <p:nvPr/>
        </p:nvSpPr>
        <p:spPr>
          <a:xfrm>
            <a:off x="148297" y="699110"/>
            <a:ext cx="7191023" cy="524503"/>
          </a:xfrm>
          <a:prstGeom prst="rect">
            <a:avLst/>
          </a:prstGeom>
          <a:noFill/>
        </p:spPr>
        <p:txBody>
          <a:bodyPr wrap="square" rtlCol="0">
            <a:spAutoFit/>
          </a:bodyPr>
          <a:lstStyle/>
          <a:p>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The project</a:t>
            </a:r>
          </a:p>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 multi-physics design application of engineering interest, using physics simulations.</a:t>
            </a:r>
          </a:p>
        </p:txBody>
      </p:sp>
      <p:pic>
        <p:nvPicPr>
          <p:cNvPr id="9" name="Picture 8">
            <a:extLst>
              <a:ext uri="{FF2B5EF4-FFF2-40B4-BE49-F238E27FC236}">
                <a16:creationId xmlns:a16="http://schemas.microsoft.com/office/drawing/2014/main" id="{CEE4B800-A138-DDA6-9D05-8B5E01A9D648}"/>
              </a:ext>
            </a:extLst>
          </p:cNvPr>
          <p:cNvPicPr>
            <a:picLocks noChangeAspect="1"/>
          </p:cNvPicPr>
          <p:nvPr/>
        </p:nvPicPr>
        <p:blipFill>
          <a:blip r:embed="rId2"/>
          <a:stretch>
            <a:fillRect/>
          </a:stretch>
        </p:blipFill>
        <p:spPr>
          <a:xfrm>
            <a:off x="723872" y="1417641"/>
            <a:ext cx="3135502" cy="1417353"/>
          </a:xfrm>
          <a:prstGeom prst="rect">
            <a:avLst/>
          </a:prstGeom>
        </p:spPr>
      </p:pic>
      <p:pic>
        <p:nvPicPr>
          <p:cNvPr id="6" name="Picture 5">
            <a:extLst>
              <a:ext uri="{FF2B5EF4-FFF2-40B4-BE49-F238E27FC236}">
                <a16:creationId xmlns:a16="http://schemas.microsoft.com/office/drawing/2014/main" id="{52F533BC-A2BF-2CC4-54A6-0BCBFCDB1F1E}"/>
              </a:ext>
            </a:extLst>
          </p:cNvPr>
          <p:cNvPicPr>
            <a:picLocks noChangeAspect="1"/>
          </p:cNvPicPr>
          <p:nvPr/>
        </p:nvPicPr>
        <p:blipFill>
          <a:blip r:embed="rId3"/>
          <a:stretch>
            <a:fillRect/>
          </a:stretch>
        </p:blipFill>
        <p:spPr>
          <a:xfrm>
            <a:off x="4185938" y="1936412"/>
            <a:ext cx="2840804" cy="1892600"/>
          </a:xfrm>
          <a:prstGeom prst="rect">
            <a:avLst/>
          </a:prstGeom>
        </p:spPr>
      </p:pic>
      <p:pic>
        <p:nvPicPr>
          <p:cNvPr id="8" name="Picture 7">
            <a:extLst>
              <a:ext uri="{FF2B5EF4-FFF2-40B4-BE49-F238E27FC236}">
                <a16:creationId xmlns:a16="http://schemas.microsoft.com/office/drawing/2014/main" id="{DFF1C948-3A72-70B8-E8AB-D5B25A38B06A}"/>
              </a:ext>
            </a:extLst>
          </p:cNvPr>
          <p:cNvPicPr>
            <a:picLocks noChangeAspect="1"/>
          </p:cNvPicPr>
          <p:nvPr/>
        </p:nvPicPr>
        <p:blipFill>
          <a:blip r:embed="rId4"/>
          <a:stretch>
            <a:fillRect/>
          </a:stretch>
        </p:blipFill>
        <p:spPr>
          <a:xfrm>
            <a:off x="970031" y="3265354"/>
            <a:ext cx="2643184" cy="2004276"/>
          </a:xfrm>
          <a:prstGeom prst="rect">
            <a:avLst/>
          </a:prstGeom>
        </p:spPr>
      </p:pic>
      <p:sp>
        <p:nvSpPr>
          <p:cNvPr id="10" name="TextBox 9">
            <a:extLst>
              <a:ext uri="{FF2B5EF4-FFF2-40B4-BE49-F238E27FC236}">
                <a16:creationId xmlns:a16="http://schemas.microsoft.com/office/drawing/2014/main" id="{B823FAC1-E6CC-9E64-58E9-2E3CF94A2F32}"/>
              </a:ext>
            </a:extLst>
          </p:cNvPr>
          <p:cNvSpPr txBox="1"/>
          <p:nvPr/>
        </p:nvSpPr>
        <p:spPr>
          <a:xfrm>
            <a:off x="4465353" y="1690191"/>
            <a:ext cx="2264128" cy="246221"/>
          </a:xfrm>
          <a:prstGeom prst="rect">
            <a:avLst/>
          </a:prstGeom>
          <a:noFill/>
        </p:spPr>
        <p:txBody>
          <a:bodyPr wrap="square" rtlCol="0">
            <a:spAutoFit/>
          </a:bodyPr>
          <a:lstStyle/>
          <a:p>
            <a:pPr algn="ctr"/>
            <a:r>
              <a:rPr lang="en-US" sz="10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Designing a fluid diode</a:t>
            </a:r>
          </a:p>
        </p:txBody>
      </p:sp>
      <p:sp>
        <p:nvSpPr>
          <p:cNvPr id="11" name="TextBox 10">
            <a:extLst>
              <a:ext uri="{FF2B5EF4-FFF2-40B4-BE49-F238E27FC236}">
                <a16:creationId xmlns:a16="http://schemas.microsoft.com/office/drawing/2014/main" id="{AE253258-3F14-C13C-0F7D-B6BE98E0FC66}"/>
              </a:ext>
            </a:extLst>
          </p:cNvPr>
          <p:cNvSpPr txBox="1"/>
          <p:nvPr/>
        </p:nvSpPr>
        <p:spPr>
          <a:xfrm>
            <a:off x="1159558" y="1251712"/>
            <a:ext cx="2345641" cy="246221"/>
          </a:xfrm>
          <a:prstGeom prst="rect">
            <a:avLst/>
          </a:prstGeom>
          <a:noFill/>
        </p:spPr>
        <p:txBody>
          <a:bodyPr wrap="square" rtlCol="0">
            <a:spAutoFit/>
          </a:bodyPr>
          <a:lstStyle/>
          <a:p>
            <a:pPr algn="ctr"/>
            <a:r>
              <a:rPr lang="en-US" sz="10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Designing a CPU cooling solution</a:t>
            </a:r>
          </a:p>
        </p:txBody>
      </p:sp>
      <p:sp>
        <p:nvSpPr>
          <p:cNvPr id="12" name="TextBox 11">
            <a:extLst>
              <a:ext uri="{FF2B5EF4-FFF2-40B4-BE49-F238E27FC236}">
                <a16:creationId xmlns:a16="http://schemas.microsoft.com/office/drawing/2014/main" id="{5E56A1FB-17EC-F865-4018-F3C81D2B13EA}"/>
              </a:ext>
            </a:extLst>
          </p:cNvPr>
          <p:cNvSpPr txBox="1"/>
          <p:nvPr/>
        </p:nvSpPr>
        <p:spPr>
          <a:xfrm>
            <a:off x="1159558" y="2991034"/>
            <a:ext cx="2345641" cy="246221"/>
          </a:xfrm>
          <a:prstGeom prst="rect">
            <a:avLst/>
          </a:prstGeom>
          <a:noFill/>
        </p:spPr>
        <p:txBody>
          <a:bodyPr wrap="square" rtlCol="0">
            <a:spAutoFit/>
          </a:bodyPr>
          <a:lstStyle/>
          <a:p>
            <a:pPr algn="ctr"/>
            <a:r>
              <a:rPr lang="en-US" sz="10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Designing a racecar wing</a:t>
            </a:r>
          </a:p>
        </p:txBody>
      </p:sp>
      <p:sp>
        <p:nvSpPr>
          <p:cNvPr id="13" name="TextBox 12">
            <a:extLst>
              <a:ext uri="{FF2B5EF4-FFF2-40B4-BE49-F238E27FC236}">
                <a16:creationId xmlns:a16="http://schemas.microsoft.com/office/drawing/2014/main" id="{E7DC355C-698B-C620-91C7-43A18961CD17}"/>
              </a:ext>
            </a:extLst>
          </p:cNvPr>
          <p:cNvSpPr txBox="1"/>
          <p:nvPr/>
        </p:nvSpPr>
        <p:spPr>
          <a:xfrm>
            <a:off x="4047067" y="4363156"/>
            <a:ext cx="3200400" cy="740587"/>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These projects require giving students access to powerful, general-purpose simulation tools!</a:t>
            </a:r>
          </a:p>
        </p:txBody>
      </p:sp>
      <p:pic>
        <p:nvPicPr>
          <p:cNvPr id="14" name="Picture 13">
            <a:extLst>
              <a:ext uri="{FF2B5EF4-FFF2-40B4-BE49-F238E27FC236}">
                <a16:creationId xmlns:a16="http://schemas.microsoft.com/office/drawing/2014/main" id="{1B6F82D6-352C-C71B-419D-B210B302B009}"/>
              </a:ext>
            </a:extLst>
          </p:cNvPr>
          <p:cNvPicPr>
            <a:picLocks noChangeAspect="1"/>
          </p:cNvPicPr>
          <p:nvPr/>
        </p:nvPicPr>
        <p:blipFill>
          <a:blip r:embed="rId5"/>
          <a:stretch>
            <a:fillRect/>
          </a:stretch>
        </p:blipFill>
        <p:spPr>
          <a:xfrm>
            <a:off x="4385732" y="5119640"/>
            <a:ext cx="1297006" cy="214953"/>
          </a:xfrm>
          <a:prstGeom prst="rect">
            <a:avLst/>
          </a:prstGeom>
        </p:spPr>
      </p:pic>
      <p:pic>
        <p:nvPicPr>
          <p:cNvPr id="15" name="Picture 14">
            <a:extLst>
              <a:ext uri="{FF2B5EF4-FFF2-40B4-BE49-F238E27FC236}">
                <a16:creationId xmlns:a16="http://schemas.microsoft.com/office/drawing/2014/main" id="{8F3B959A-7AB8-3F9D-7001-167821755551}"/>
              </a:ext>
            </a:extLst>
          </p:cNvPr>
          <p:cNvPicPr>
            <a:picLocks noChangeAspect="1"/>
          </p:cNvPicPr>
          <p:nvPr/>
        </p:nvPicPr>
        <p:blipFill>
          <a:blip r:embed="rId6"/>
          <a:stretch>
            <a:fillRect/>
          </a:stretch>
        </p:blipFill>
        <p:spPr>
          <a:xfrm>
            <a:off x="5742826" y="4869595"/>
            <a:ext cx="907143" cy="357521"/>
          </a:xfrm>
          <a:prstGeom prst="rect">
            <a:avLst/>
          </a:prstGeom>
        </p:spPr>
      </p:pic>
      <p:sp>
        <p:nvSpPr>
          <p:cNvPr id="16" name="Rectangle 15">
            <a:extLst>
              <a:ext uri="{FF2B5EF4-FFF2-40B4-BE49-F238E27FC236}">
                <a16:creationId xmlns:a16="http://schemas.microsoft.com/office/drawing/2014/main" id="{F4F0C176-766F-6F31-C441-8CC15F16FE48}"/>
              </a:ext>
            </a:extLst>
          </p:cNvPr>
          <p:cNvSpPr/>
          <p:nvPr/>
        </p:nvSpPr>
        <p:spPr>
          <a:xfrm>
            <a:off x="4047067" y="4278780"/>
            <a:ext cx="3031066" cy="114323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a:ln/>
              <a:solidFill>
                <a:schemeClr val="accent4"/>
              </a:solidFill>
            </a:endParaRPr>
          </a:p>
        </p:txBody>
      </p:sp>
      <p:sp>
        <p:nvSpPr>
          <p:cNvPr id="17" name="Rectangle 16">
            <a:extLst>
              <a:ext uri="{FF2B5EF4-FFF2-40B4-BE49-F238E27FC236}">
                <a16:creationId xmlns:a16="http://schemas.microsoft.com/office/drawing/2014/main" id="{688337C2-CBD9-9AEB-B734-23FE6BB3AE27}"/>
              </a:ext>
            </a:extLst>
          </p:cNvPr>
          <p:cNvSpPr/>
          <p:nvPr/>
        </p:nvSpPr>
        <p:spPr>
          <a:xfrm>
            <a:off x="643467" y="1251712"/>
            <a:ext cx="3302000" cy="15832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36B92B-5541-E181-9C82-2E55A49504D9}"/>
              </a:ext>
            </a:extLst>
          </p:cNvPr>
          <p:cNvSpPr/>
          <p:nvPr/>
        </p:nvSpPr>
        <p:spPr>
          <a:xfrm>
            <a:off x="643467" y="2991034"/>
            <a:ext cx="3302000" cy="24196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8B69161-6C03-858D-F8F4-FE41C1F9BD75}"/>
              </a:ext>
            </a:extLst>
          </p:cNvPr>
          <p:cNvSpPr/>
          <p:nvPr/>
        </p:nvSpPr>
        <p:spPr>
          <a:xfrm>
            <a:off x="4114803" y="1642533"/>
            <a:ext cx="2963330" cy="22952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97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p:txBody>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Access to simulation software</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dirty="0"/>
              <a:t>4</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5" name="Picture 4">
            <a:extLst>
              <a:ext uri="{FF2B5EF4-FFF2-40B4-BE49-F238E27FC236}">
                <a16:creationId xmlns:a16="http://schemas.microsoft.com/office/drawing/2014/main" id="{49D3934C-0BD0-6604-BCAC-1278DFB4995B}"/>
              </a:ext>
            </a:extLst>
          </p:cNvPr>
          <p:cNvPicPr>
            <a:picLocks noChangeAspect="1"/>
          </p:cNvPicPr>
          <p:nvPr/>
        </p:nvPicPr>
        <p:blipFill>
          <a:blip r:embed="rId2"/>
          <a:stretch>
            <a:fillRect/>
          </a:stretch>
        </p:blipFill>
        <p:spPr>
          <a:xfrm>
            <a:off x="1292348" y="1220107"/>
            <a:ext cx="1492955" cy="1153647"/>
          </a:xfrm>
          <a:prstGeom prst="rect">
            <a:avLst/>
          </a:prstGeom>
        </p:spPr>
      </p:pic>
      <p:sp>
        <p:nvSpPr>
          <p:cNvPr id="6" name="TextBox 5">
            <a:extLst>
              <a:ext uri="{FF2B5EF4-FFF2-40B4-BE49-F238E27FC236}">
                <a16:creationId xmlns:a16="http://schemas.microsoft.com/office/drawing/2014/main" id="{D3564BC1-0A85-B673-FC09-C8422C63DD4E}"/>
              </a:ext>
            </a:extLst>
          </p:cNvPr>
          <p:cNvSpPr txBox="1"/>
          <p:nvPr/>
        </p:nvSpPr>
        <p:spPr>
          <a:xfrm>
            <a:off x="342770" y="727209"/>
            <a:ext cx="6084711" cy="308418"/>
          </a:xfrm>
          <a:prstGeom prst="rect">
            <a:avLst/>
          </a:prstGeom>
          <a:noFill/>
        </p:spPr>
        <p:txBody>
          <a:bodyPr wrap="square" rtlCol="0">
            <a:spAutoFit/>
          </a:bodyPr>
          <a:lstStyle/>
          <a:p>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Option A: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provide computers to students with simulation tools pre-installed.</a:t>
            </a:r>
          </a:p>
        </p:txBody>
      </p:sp>
      <p:sp>
        <p:nvSpPr>
          <p:cNvPr id="9" name="TextBox 8">
            <a:extLst>
              <a:ext uri="{FF2B5EF4-FFF2-40B4-BE49-F238E27FC236}">
                <a16:creationId xmlns:a16="http://schemas.microsoft.com/office/drawing/2014/main" id="{86297CD0-6965-075A-3251-D504B9A710E3}"/>
              </a:ext>
            </a:extLst>
          </p:cNvPr>
          <p:cNvSpPr txBox="1"/>
          <p:nvPr/>
        </p:nvSpPr>
        <p:spPr>
          <a:xfrm>
            <a:off x="342769" y="2610448"/>
            <a:ext cx="7021689" cy="308418"/>
          </a:xfrm>
          <a:prstGeom prst="rect">
            <a:avLst/>
          </a:prstGeom>
          <a:noFill/>
        </p:spPr>
        <p:txBody>
          <a:bodyPr wrap="square" rtlCol="0">
            <a:spAutoFit/>
          </a:bodyPr>
          <a:lstStyle/>
          <a:p>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Option B: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provide instructions/software licenses for students to use their own computers.</a:t>
            </a:r>
          </a:p>
        </p:txBody>
      </p:sp>
      <p:sp>
        <p:nvSpPr>
          <p:cNvPr id="10" name="TextBox 9">
            <a:extLst>
              <a:ext uri="{FF2B5EF4-FFF2-40B4-BE49-F238E27FC236}">
                <a16:creationId xmlns:a16="http://schemas.microsoft.com/office/drawing/2014/main" id="{1569A6A0-8BA3-4AB5-4D72-6C9BE591F036}"/>
              </a:ext>
            </a:extLst>
          </p:cNvPr>
          <p:cNvSpPr txBox="1"/>
          <p:nvPr/>
        </p:nvSpPr>
        <p:spPr>
          <a:xfrm>
            <a:off x="4649480" y="1381630"/>
            <a:ext cx="2658534" cy="524503"/>
          </a:xfrm>
          <a:prstGeom prst="rect">
            <a:avLst/>
          </a:prstGeom>
          <a:noFill/>
        </p:spPr>
        <p:txBody>
          <a:bodyPr wrap="square" rtlCol="0">
            <a:spAutoFit/>
          </a:bodyPr>
          <a:lstStyle/>
          <a:p>
            <a:r>
              <a:rPr lang="en-US" dirty="0">
                <a:solidFill>
                  <a:schemeClr val="accent6"/>
                </a:solidFill>
                <a:latin typeface="CMU Sans Serif Medium" panose="02000603000000000000" pitchFamily="2" charset="0"/>
                <a:ea typeface="CMU Sans Serif Medium" panose="02000603000000000000" pitchFamily="2" charset="0"/>
                <a:cs typeface="CMU Sans Serif Medium" panose="02000603000000000000" pitchFamily="2" charset="0"/>
              </a:rPr>
              <a:t>Pros: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standardized hardware</a:t>
            </a:r>
          </a:p>
          <a:p>
            <a:r>
              <a:rPr lang="en-US"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Cons: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cost</a:t>
            </a:r>
          </a:p>
        </p:txBody>
      </p:sp>
      <p:sp>
        <p:nvSpPr>
          <p:cNvPr id="11" name="TextBox 10">
            <a:extLst>
              <a:ext uri="{FF2B5EF4-FFF2-40B4-BE49-F238E27FC236}">
                <a16:creationId xmlns:a16="http://schemas.microsoft.com/office/drawing/2014/main" id="{5CAB4A56-5F7C-19DA-EF6D-E97988929EDC}"/>
              </a:ext>
            </a:extLst>
          </p:cNvPr>
          <p:cNvSpPr txBox="1"/>
          <p:nvPr/>
        </p:nvSpPr>
        <p:spPr>
          <a:xfrm>
            <a:off x="4649480" y="3637587"/>
            <a:ext cx="2822223" cy="740587"/>
          </a:xfrm>
          <a:prstGeom prst="rect">
            <a:avLst/>
          </a:prstGeom>
          <a:noFill/>
        </p:spPr>
        <p:txBody>
          <a:bodyPr wrap="square" rtlCol="0">
            <a:spAutoFit/>
          </a:bodyPr>
          <a:lstStyle/>
          <a:p>
            <a:r>
              <a:rPr lang="en-US" dirty="0">
                <a:solidFill>
                  <a:schemeClr val="accent6"/>
                </a:solidFill>
                <a:latin typeface="CMU Sans Serif Medium" panose="02000603000000000000" pitchFamily="2" charset="0"/>
                <a:ea typeface="CMU Sans Serif Medium" panose="02000603000000000000" pitchFamily="2" charset="0"/>
                <a:cs typeface="CMU Sans Serif Medium" panose="02000603000000000000" pitchFamily="2" charset="0"/>
              </a:rPr>
              <a:t>Pros: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logistical ease</a:t>
            </a:r>
          </a:p>
          <a:p>
            <a:r>
              <a:rPr lang="en-US"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Cons: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software incompatibility, troubleshooting</a:t>
            </a:r>
          </a:p>
        </p:txBody>
      </p:sp>
      <p:pic>
        <p:nvPicPr>
          <p:cNvPr id="16" name="Picture 15">
            <a:extLst>
              <a:ext uri="{FF2B5EF4-FFF2-40B4-BE49-F238E27FC236}">
                <a16:creationId xmlns:a16="http://schemas.microsoft.com/office/drawing/2014/main" id="{7A3B3025-6650-8CC1-97A2-ADE8DB1FDE26}"/>
              </a:ext>
            </a:extLst>
          </p:cNvPr>
          <p:cNvPicPr>
            <a:picLocks noChangeAspect="1"/>
          </p:cNvPicPr>
          <p:nvPr/>
        </p:nvPicPr>
        <p:blipFill>
          <a:blip r:embed="rId3"/>
          <a:stretch>
            <a:fillRect/>
          </a:stretch>
        </p:blipFill>
        <p:spPr>
          <a:xfrm>
            <a:off x="1634748" y="3049808"/>
            <a:ext cx="2058000" cy="1797534"/>
          </a:xfrm>
          <a:prstGeom prst="rect">
            <a:avLst/>
          </a:prstGeom>
        </p:spPr>
      </p:pic>
      <p:pic>
        <p:nvPicPr>
          <p:cNvPr id="18" name="Picture 17">
            <a:extLst>
              <a:ext uri="{FF2B5EF4-FFF2-40B4-BE49-F238E27FC236}">
                <a16:creationId xmlns:a16="http://schemas.microsoft.com/office/drawing/2014/main" id="{FB011487-2450-29EC-7CA4-892A4F16ACD8}"/>
              </a:ext>
            </a:extLst>
          </p:cNvPr>
          <p:cNvPicPr>
            <a:picLocks noChangeAspect="1"/>
          </p:cNvPicPr>
          <p:nvPr/>
        </p:nvPicPr>
        <p:blipFill>
          <a:blip r:embed="rId4"/>
          <a:stretch>
            <a:fillRect/>
          </a:stretch>
        </p:blipFill>
        <p:spPr>
          <a:xfrm>
            <a:off x="2869414" y="1413813"/>
            <a:ext cx="1381378" cy="766233"/>
          </a:xfrm>
          <a:prstGeom prst="rect">
            <a:avLst/>
          </a:prstGeom>
        </p:spPr>
      </p:pic>
      <p:sp>
        <p:nvSpPr>
          <p:cNvPr id="19" name="TextBox 18">
            <a:extLst>
              <a:ext uri="{FF2B5EF4-FFF2-40B4-BE49-F238E27FC236}">
                <a16:creationId xmlns:a16="http://schemas.microsoft.com/office/drawing/2014/main" id="{CC388727-4617-1B70-C971-A9585E086F4F}"/>
              </a:ext>
            </a:extLst>
          </p:cNvPr>
          <p:cNvSpPr txBox="1"/>
          <p:nvPr/>
        </p:nvSpPr>
        <p:spPr>
          <a:xfrm>
            <a:off x="342769" y="5055201"/>
            <a:ext cx="5023556" cy="308418"/>
          </a:xfrm>
          <a:prstGeom prst="rect">
            <a:avLst/>
          </a:prstGeom>
          <a:noFill/>
        </p:spPr>
        <p:txBody>
          <a:bodyPr wrap="square" rtlCol="0">
            <a:spAutoFit/>
          </a:bodyPr>
          <a:lstStyle/>
          <a:p>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Solution: use a cloud-based simulation tool?</a:t>
            </a:r>
          </a:p>
        </p:txBody>
      </p:sp>
      <p:sp>
        <p:nvSpPr>
          <p:cNvPr id="20" name="Rectangle 19">
            <a:extLst>
              <a:ext uri="{FF2B5EF4-FFF2-40B4-BE49-F238E27FC236}">
                <a16:creationId xmlns:a16="http://schemas.microsoft.com/office/drawing/2014/main" id="{FF772BBB-748D-EE78-7BFD-703CC8BC2D20}"/>
              </a:ext>
            </a:extLst>
          </p:cNvPr>
          <p:cNvSpPr/>
          <p:nvPr/>
        </p:nvSpPr>
        <p:spPr>
          <a:xfrm>
            <a:off x="287867" y="4987791"/>
            <a:ext cx="3702755" cy="43244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a:ln/>
              <a:solidFill>
                <a:schemeClr val="accent4"/>
              </a:solidFill>
            </a:endParaRPr>
          </a:p>
        </p:txBody>
      </p:sp>
    </p:spTree>
    <p:extLst>
      <p:ext uri="{BB962C8B-B14F-4D97-AF65-F5344CB8AC3E}">
        <p14:creationId xmlns:p14="http://schemas.microsoft.com/office/powerpoint/2010/main" val="110827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9"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p:txBody>
          <a:bodyPr/>
          <a:lstStyle/>
          <a:p>
            <a:r>
              <a:rPr lang="en-US" dirty="0"/>
              <a:t>Challenges with existing software</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a:t>
            </a:r>
            <a:r>
              <a:rPr lang="en-US" dirty="0"/>
              <a:t>5</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5" name="Picture 4">
            <a:extLst>
              <a:ext uri="{FF2B5EF4-FFF2-40B4-BE49-F238E27FC236}">
                <a16:creationId xmlns:a16="http://schemas.microsoft.com/office/drawing/2014/main" id="{2DB14144-147F-B1A7-C6A5-6A5A77C73600}"/>
              </a:ext>
            </a:extLst>
          </p:cNvPr>
          <p:cNvPicPr>
            <a:picLocks noChangeAspect="1"/>
          </p:cNvPicPr>
          <p:nvPr/>
        </p:nvPicPr>
        <p:blipFill>
          <a:blip r:embed="rId2"/>
          <a:stretch>
            <a:fillRect/>
          </a:stretch>
        </p:blipFill>
        <p:spPr>
          <a:xfrm>
            <a:off x="519288" y="803297"/>
            <a:ext cx="6464430" cy="3331294"/>
          </a:xfrm>
          <a:prstGeom prst="rect">
            <a:avLst/>
          </a:prstGeom>
        </p:spPr>
      </p:pic>
      <p:sp>
        <p:nvSpPr>
          <p:cNvPr id="6" name="Rectangle 5">
            <a:extLst>
              <a:ext uri="{FF2B5EF4-FFF2-40B4-BE49-F238E27FC236}">
                <a16:creationId xmlns:a16="http://schemas.microsoft.com/office/drawing/2014/main" id="{F5E8DD4B-8F42-A715-1892-623EA8B016DB}"/>
              </a:ext>
            </a:extLst>
          </p:cNvPr>
          <p:cNvSpPr/>
          <p:nvPr/>
        </p:nvSpPr>
        <p:spPr>
          <a:xfrm>
            <a:off x="2844801" y="1405467"/>
            <a:ext cx="1241778" cy="237067"/>
          </a:xfrm>
          <a:prstGeom prst="rect">
            <a:avLst/>
          </a:prstGeom>
          <a:solidFill>
            <a:srgbClr val="4C4C4C"/>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6772D0-BC54-5AE9-3EC0-5B047455FBC0}"/>
              </a:ext>
            </a:extLst>
          </p:cNvPr>
          <p:cNvSpPr/>
          <p:nvPr/>
        </p:nvSpPr>
        <p:spPr>
          <a:xfrm>
            <a:off x="1236132" y="1873955"/>
            <a:ext cx="1433689" cy="262019"/>
          </a:xfrm>
          <a:prstGeom prst="rect">
            <a:avLst/>
          </a:prstGeom>
          <a:solidFill>
            <a:srgbClr val="4C4C4C"/>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2744989-14A9-7E43-6A94-CB47C2F08CBB}"/>
              </a:ext>
            </a:extLst>
          </p:cNvPr>
          <p:cNvSpPr txBox="1"/>
          <p:nvPr/>
        </p:nvSpPr>
        <p:spPr>
          <a:xfrm>
            <a:off x="519288" y="4155324"/>
            <a:ext cx="6464430" cy="524503"/>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 lot of time is invested in navigating the complex UI, far less in post-processing and interpreting results.</a:t>
            </a:r>
          </a:p>
        </p:txBody>
      </p:sp>
      <p:sp>
        <p:nvSpPr>
          <p:cNvPr id="12" name="TextBox 11">
            <a:extLst>
              <a:ext uri="{FF2B5EF4-FFF2-40B4-BE49-F238E27FC236}">
                <a16:creationId xmlns:a16="http://schemas.microsoft.com/office/drawing/2014/main" id="{4CF9A905-32D7-0783-A8FF-FBEA64B8548C}"/>
              </a:ext>
            </a:extLst>
          </p:cNvPr>
          <p:cNvSpPr txBox="1"/>
          <p:nvPr/>
        </p:nvSpPr>
        <p:spPr>
          <a:xfrm>
            <a:off x="247329" y="4783026"/>
            <a:ext cx="7125342" cy="524503"/>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The class objective is to give students understanding of virtual prototyping, not familiarity with a specific simulation software.</a:t>
            </a:r>
          </a:p>
        </p:txBody>
      </p:sp>
    </p:spTree>
    <p:extLst>
      <p:ext uri="{BB962C8B-B14F-4D97-AF65-F5344CB8AC3E}">
        <p14:creationId xmlns:p14="http://schemas.microsoft.com/office/powerpoint/2010/main" val="217137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C522-422E-C64E-98BF-65ECF66989BF}"/>
              </a:ext>
            </a:extLst>
          </p:cNvPr>
          <p:cNvSpPr>
            <a:spLocks noGrp="1"/>
          </p:cNvSpPr>
          <p:nvPr>
            <p:ph type="title"/>
          </p:nvPr>
        </p:nvSpPr>
        <p:spPr/>
        <p:txBody>
          <a:bodyPr/>
          <a:lstStyle/>
          <a:p>
            <a:r>
              <a:rPr lang="en-US" dirty="0"/>
              <a:t>What we need</a:t>
            </a:r>
          </a:p>
        </p:txBody>
      </p:sp>
      <p:sp>
        <p:nvSpPr>
          <p:cNvPr id="3" name="Slide Number Placeholder 2">
            <a:extLst>
              <a:ext uri="{FF2B5EF4-FFF2-40B4-BE49-F238E27FC236}">
                <a16:creationId xmlns:a16="http://schemas.microsoft.com/office/drawing/2014/main" id="{B1E3E9CD-EC01-0942-9783-AC30C124FDF0}"/>
              </a:ext>
            </a:extLst>
          </p:cNvPr>
          <p:cNvSpPr>
            <a:spLocks noGrp="1"/>
          </p:cNvSpPr>
          <p:nvPr>
            <p:ph type="sldNum" sz="quarter" idx="12"/>
          </p:nvPr>
        </p:nvSpPr>
        <p:spPr/>
        <p:txBody>
          <a:bodyPr/>
          <a:lstStyle/>
          <a:p>
            <a:r>
              <a:rPr lang="it-IT" dirty="0"/>
              <a:t>	</a:t>
            </a:r>
            <a:r>
              <a:rPr lang="en-US" dirty="0"/>
              <a:t>6</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extLst>
              <a:ext uri="{FF2B5EF4-FFF2-40B4-BE49-F238E27FC236}">
                <a16:creationId xmlns:a16="http://schemas.microsoft.com/office/drawing/2014/main" id="{A2744989-14A9-7E43-6A94-CB47C2F08CBB}"/>
              </a:ext>
            </a:extLst>
          </p:cNvPr>
          <p:cNvSpPr txBox="1"/>
          <p:nvPr/>
        </p:nvSpPr>
        <p:spPr>
          <a:xfrm>
            <a:off x="175748" y="1997209"/>
            <a:ext cx="7268503" cy="2469266"/>
          </a:xfrm>
          <a:prstGeom prst="rect">
            <a:avLst/>
          </a:prstGeom>
          <a:noFill/>
        </p:spPr>
        <p:txBody>
          <a:bodyPr wrap="square" rtlCol="0">
            <a:spAutoFit/>
          </a:bodyPr>
          <a:lstStyle/>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 workflow for handling software access to students that</a:t>
            </a:r>
          </a:p>
          <a:p>
            <a:pPr marL="285750" indent="-285750">
              <a:buFont typeface="Arial" panose="020B0604020202020204" pitchFamily="34" charset="0"/>
              <a:buChar char="•"/>
            </a:pP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Abstracts away unnecessary features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of the simulation tool.</a:t>
            </a:r>
          </a:p>
          <a:p>
            <a:pPr marL="285750" indent="-285750">
              <a:buFont typeface="Arial" panose="020B0604020202020204" pitchFamily="34" charset="0"/>
              <a:buChar char="•"/>
            </a:pP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Standardizes hardware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across all students.</a:t>
            </a: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Some other preferred features:</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Allows students to use their own computers.</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Is agnostic to the specific tool used for the simulations.</a:t>
            </a:r>
          </a:p>
          <a:p>
            <a:pPr marL="285750" indent="-285750">
              <a:buFont typeface="Arial" panose="020B0604020202020204" pitchFamily="34" charset="0"/>
              <a:buChar char="•"/>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Does not present additional cost burden for course organization.</a:t>
            </a: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495324698"/>
      </p:ext>
    </p:extLst>
  </p:cSld>
  <p:clrMapOvr>
    <a:masterClrMapping/>
  </p:clrMapOvr>
</p:sld>
</file>

<file path=ppt/theme/theme1.xml><?xml version="1.0" encoding="utf-8"?>
<a:theme xmlns:a="http://schemas.openxmlformats.org/drawingml/2006/main" name="1_Tema_EFMC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_EFMC2022">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29074</TotalTime>
  <Words>1057</Words>
  <Application>Microsoft Macintosh PowerPoint</Application>
  <PresentationFormat>Custom</PresentationFormat>
  <Paragraphs>134</Paragraphs>
  <Slides>17</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Cambria</vt:lpstr>
      <vt:lpstr>CMU Sans Serif Medium</vt:lpstr>
      <vt:lpstr>CMU Sans Serif Medium</vt:lpstr>
      <vt:lpstr>1_Tema_EFMC2022</vt:lpstr>
      <vt:lpstr>Tema_EFMC2022</vt:lpstr>
      <vt:lpstr>Form to Flow: a cloud-based workflow automation system for teaching introductory CFD courses</vt:lpstr>
      <vt:lpstr>Motivation: a course in computational engineering</vt:lpstr>
      <vt:lpstr>Motivation: a course in computational engineering</vt:lpstr>
      <vt:lpstr>Motivation: a course in computational engineering</vt:lpstr>
      <vt:lpstr>Motivation: a course in computational engineering</vt:lpstr>
      <vt:lpstr>Motivation: a course in computational engineering</vt:lpstr>
      <vt:lpstr>Access to simulation software</vt:lpstr>
      <vt:lpstr>Challenges with existing software</vt:lpstr>
      <vt:lpstr>What we need</vt:lpstr>
      <vt:lpstr>The ideal student interaction with the solvers</vt:lpstr>
      <vt:lpstr>Assignment submission using Google Forms</vt:lpstr>
      <vt:lpstr>Assignment management using Google Drive</vt:lpstr>
      <vt:lpstr>Form to Flow</vt:lpstr>
      <vt:lpstr>Front-end experience example</vt:lpstr>
      <vt:lpstr>Front-end experience example from Spring 2024</vt:lpstr>
      <vt:lpstr>Form to Flow </vt:lpstr>
      <vt:lpstr>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autoencoders predict airfoil dynamic stall?</dc:title>
  <dc:creator>ETTORE SAETTA</dc:creator>
  <cp:lastModifiedBy>Mark Benjamin</cp:lastModifiedBy>
  <cp:revision>696</cp:revision>
  <dcterms:created xsi:type="dcterms:W3CDTF">2022-07-27T11:12:18Z</dcterms:created>
  <dcterms:modified xsi:type="dcterms:W3CDTF">2024-12-03T20:52:24Z</dcterms:modified>
</cp:coreProperties>
</file>